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63" r:id="rId4"/>
    <p:sldId id="264" r:id="rId5"/>
    <p:sldId id="259" r:id="rId6"/>
    <p:sldId id="262" r:id="rId7"/>
    <p:sldId id="266" r:id="rId8"/>
    <p:sldId id="272" r:id="rId9"/>
    <p:sldId id="261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FF"/>
    <a:srgbClr val="748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Stijl, gemiddeld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8" autoAdjust="0"/>
    <p:restoredTop sz="62162" autoAdjust="0"/>
  </p:normalViewPr>
  <p:slideViewPr>
    <p:cSldViewPr snapToGrid="0">
      <p:cViewPr varScale="1">
        <p:scale>
          <a:sx n="83" d="100"/>
          <a:sy n="83" d="100"/>
        </p:scale>
        <p:origin x="13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B9DD2-2674-5047-961B-B6B4102CA1EE}" type="doc">
      <dgm:prSet loTypeId="urn:microsoft.com/office/officeart/2005/8/layout/hProcess11" loCatId="" qsTypeId="urn:microsoft.com/office/officeart/2005/8/quickstyle/simple1" qsCatId="simple" csTypeId="urn:microsoft.com/office/officeart/2005/8/colors/accent0_3" csCatId="mainScheme" phldr="1"/>
      <dgm:spPr/>
    </dgm:pt>
    <dgm:pt modelId="{B44C020D-A1BB-5E4E-8099-ED3FAD1781A1}">
      <dgm:prSet phldrT="[Tekst]"/>
      <dgm:spPr/>
      <dgm:t>
        <a:bodyPr/>
        <a:lstStyle/>
        <a:p>
          <a:r>
            <a:rPr lang="nl-NL" dirty="0"/>
            <a:t>&lt;</a:t>
          </a:r>
          <a:r>
            <a:rPr lang="nl-NL" b="1" dirty="0"/>
            <a:t>startdatum</a:t>
          </a:r>
          <a:r>
            <a:rPr lang="nl-NL" dirty="0"/>
            <a:t>&gt;</a:t>
          </a:r>
        </a:p>
      </dgm:t>
    </dgm:pt>
    <dgm:pt modelId="{B6884A8C-4D26-4143-B4F0-85452B0307F5}" type="parTrans" cxnId="{89F032B7-F63D-F144-843D-3E30C45A769D}">
      <dgm:prSet/>
      <dgm:spPr/>
      <dgm:t>
        <a:bodyPr/>
        <a:lstStyle/>
        <a:p>
          <a:endParaRPr lang="nl-NL"/>
        </a:p>
      </dgm:t>
    </dgm:pt>
    <dgm:pt modelId="{0525288C-A00E-5E40-9517-2669E5142390}" type="sibTrans" cxnId="{89F032B7-F63D-F144-843D-3E30C45A769D}">
      <dgm:prSet/>
      <dgm:spPr/>
      <dgm:t>
        <a:bodyPr/>
        <a:lstStyle/>
        <a:p>
          <a:endParaRPr lang="nl-NL"/>
        </a:p>
      </dgm:t>
    </dgm:pt>
    <dgm:pt modelId="{D1B7509D-D6D6-0D40-9457-5342F5EC00B1}">
      <dgm:prSet phldrT="[Tekst]"/>
      <dgm:spPr/>
      <dgm:t>
        <a:bodyPr/>
        <a:lstStyle/>
        <a:p>
          <a:r>
            <a:rPr lang="nl-NL" dirty="0"/>
            <a:t>&lt;</a:t>
          </a:r>
          <a:r>
            <a:rPr lang="nl-NL" i="1" dirty="0"/>
            <a:t>tussenstap</a:t>
          </a:r>
          <a:r>
            <a:rPr lang="nl-NL" dirty="0"/>
            <a:t>&gt;</a:t>
          </a:r>
        </a:p>
      </dgm:t>
    </dgm:pt>
    <dgm:pt modelId="{2C128FCE-1D49-D447-8B43-BF7855892098}" type="parTrans" cxnId="{4798B569-6731-8C47-B30E-A5FE5CAB094D}">
      <dgm:prSet/>
      <dgm:spPr/>
      <dgm:t>
        <a:bodyPr/>
        <a:lstStyle/>
        <a:p>
          <a:endParaRPr lang="nl-NL"/>
        </a:p>
      </dgm:t>
    </dgm:pt>
    <dgm:pt modelId="{3D61F041-C31D-DC42-9DC1-26644402F0C2}" type="sibTrans" cxnId="{4798B569-6731-8C47-B30E-A5FE5CAB094D}">
      <dgm:prSet/>
      <dgm:spPr/>
      <dgm:t>
        <a:bodyPr/>
        <a:lstStyle/>
        <a:p>
          <a:endParaRPr lang="nl-NL"/>
        </a:p>
      </dgm:t>
    </dgm:pt>
    <dgm:pt modelId="{5DF37378-2E88-6F47-8EFD-A3C2C0F32019}">
      <dgm:prSet/>
      <dgm:spPr/>
      <dgm:t>
        <a:bodyPr/>
        <a:lstStyle/>
        <a:p>
          <a:r>
            <a:rPr lang="nl-NL" dirty="0"/>
            <a:t>&lt;</a:t>
          </a:r>
          <a:r>
            <a:rPr lang="nl-NL" b="1" dirty="0"/>
            <a:t>einddatum</a:t>
          </a:r>
          <a:r>
            <a:rPr lang="nl-NL" dirty="0"/>
            <a:t>&gt;</a:t>
          </a:r>
        </a:p>
      </dgm:t>
    </dgm:pt>
    <dgm:pt modelId="{877B55AD-FE22-7F44-81A7-FEB332472BDE}" type="parTrans" cxnId="{724EAED1-8CEE-4F41-8BD2-2FBE0BE1A239}">
      <dgm:prSet/>
      <dgm:spPr/>
      <dgm:t>
        <a:bodyPr/>
        <a:lstStyle/>
        <a:p>
          <a:endParaRPr lang="nl-NL"/>
        </a:p>
      </dgm:t>
    </dgm:pt>
    <dgm:pt modelId="{1798F075-F197-5E4A-AEE6-3D9730593317}" type="sibTrans" cxnId="{724EAED1-8CEE-4F41-8BD2-2FBE0BE1A239}">
      <dgm:prSet/>
      <dgm:spPr/>
      <dgm:t>
        <a:bodyPr/>
        <a:lstStyle/>
        <a:p>
          <a:endParaRPr lang="nl-NL"/>
        </a:p>
      </dgm:t>
    </dgm:pt>
    <dgm:pt modelId="{148F366D-B842-AD41-8EE9-6A4C2B66AA56}">
      <dgm:prSet/>
      <dgm:spPr/>
      <dgm:t>
        <a:bodyPr/>
        <a:lstStyle/>
        <a:p>
          <a:r>
            <a:rPr lang="nl-NL" dirty="0"/>
            <a:t>&lt;</a:t>
          </a:r>
          <a:r>
            <a:rPr lang="nl-NL" i="1" dirty="0"/>
            <a:t>tussenstap</a:t>
          </a:r>
          <a:r>
            <a:rPr lang="nl-NL" dirty="0"/>
            <a:t>&gt;</a:t>
          </a:r>
        </a:p>
      </dgm:t>
    </dgm:pt>
    <dgm:pt modelId="{C93A91CE-C8B4-8747-A1B2-0FB72152DB1F}" type="parTrans" cxnId="{B60C4D54-86AA-8744-A13D-2440C238AFCC}">
      <dgm:prSet/>
      <dgm:spPr/>
      <dgm:t>
        <a:bodyPr/>
        <a:lstStyle/>
        <a:p>
          <a:endParaRPr lang="nl-NL"/>
        </a:p>
      </dgm:t>
    </dgm:pt>
    <dgm:pt modelId="{9BB70CFA-7DE0-3048-A3FB-5C54541341AF}" type="sibTrans" cxnId="{B60C4D54-86AA-8744-A13D-2440C238AFCC}">
      <dgm:prSet/>
      <dgm:spPr/>
      <dgm:t>
        <a:bodyPr/>
        <a:lstStyle/>
        <a:p>
          <a:endParaRPr lang="nl-NL"/>
        </a:p>
      </dgm:t>
    </dgm:pt>
    <dgm:pt modelId="{438BEE18-1EC7-7D4A-8F07-8F677E5856A5}">
      <dgm:prSet/>
      <dgm:spPr/>
      <dgm:t>
        <a:bodyPr/>
        <a:lstStyle/>
        <a:p>
          <a:r>
            <a:rPr lang="nl-NL" dirty="0"/>
            <a:t>&lt;</a:t>
          </a:r>
          <a:r>
            <a:rPr lang="nl-NL" i="1" dirty="0"/>
            <a:t>tussenstap</a:t>
          </a:r>
          <a:r>
            <a:rPr lang="nl-NL" dirty="0"/>
            <a:t>&gt;</a:t>
          </a:r>
        </a:p>
      </dgm:t>
    </dgm:pt>
    <dgm:pt modelId="{BB9E3A4A-87B3-D146-9EC4-BFE493DB4969}" type="parTrans" cxnId="{0211C4F2-4A1B-9E40-908A-ADF7118F354E}">
      <dgm:prSet/>
      <dgm:spPr/>
      <dgm:t>
        <a:bodyPr/>
        <a:lstStyle/>
        <a:p>
          <a:endParaRPr lang="nl-NL"/>
        </a:p>
      </dgm:t>
    </dgm:pt>
    <dgm:pt modelId="{723B8979-4953-7942-946E-6A97DD9531CE}" type="sibTrans" cxnId="{0211C4F2-4A1B-9E40-908A-ADF7118F354E}">
      <dgm:prSet/>
      <dgm:spPr/>
      <dgm:t>
        <a:bodyPr/>
        <a:lstStyle/>
        <a:p>
          <a:endParaRPr lang="nl-NL"/>
        </a:p>
      </dgm:t>
    </dgm:pt>
    <dgm:pt modelId="{CB6A9BCA-C8F7-014A-884E-2018A94491C6}" type="pres">
      <dgm:prSet presAssocID="{A5CB9DD2-2674-5047-961B-B6B4102CA1EE}" presName="Name0" presStyleCnt="0">
        <dgm:presLayoutVars>
          <dgm:dir/>
          <dgm:resizeHandles val="exact"/>
        </dgm:presLayoutVars>
      </dgm:prSet>
      <dgm:spPr/>
    </dgm:pt>
    <dgm:pt modelId="{F91DF557-ECB3-174D-B2F3-073903FCE38D}" type="pres">
      <dgm:prSet presAssocID="{A5CB9DD2-2674-5047-961B-B6B4102CA1EE}" presName="arrow" presStyleLbl="bgShp" presStyleIdx="0" presStyleCnt="1" custScaleX="100000" custScaleY="87643"/>
      <dgm:spPr/>
    </dgm:pt>
    <dgm:pt modelId="{5A583C43-6F8D-0C46-82A0-D9E7EA4F7450}" type="pres">
      <dgm:prSet presAssocID="{A5CB9DD2-2674-5047-961B-B6B4102CA1EE}" presName="points" presStyleCnt="0"/>
      <dgm:spPr/>
    </dgm:pt>
    <dgm:pt modelId="{E023063E-CB3D-D045-AE76-827C44B14AEC}" type="pres">
      <dgm:prSet presAssocID="{B44C020D-A1BB-5E4E-8099-ED3FAD1781A1}" presName="compositeA" presStyleCnt="0"/>
      <dgm:spPr/>
    </dgm:pt>
    <dgm:pt modelId="{424EFA92-3799-C749-87E1-1BA4694A9E53}" type="pres">
      <dgm:prSet presAssocID="{B44C020D-A1BB-5E4E-8099-ED3FAD1781A1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40EE1F6-FDFA-0A4D-81C4-44D10DB88947}" type="pres">
      <dgm:prSet presAssocID="{B44C020D-A1BB-5E4E-8099-ED3FAD1781A1}" presName="circleA" presStyleLbl="node1" presStyleIdx="0" presStyleCnt="5"/>
      <dgm:spPr/>
    </dgm:pt>
    <dgm:pt modelId="{0B0FA95B-4C77-F542-8C41-327566C6DC92}" type="pres">
      <dgm:prSet presAssocID="{B44C020D-A1BB-5E4E-8099-ED3FAD1781A1}" presName="spaceA" presStyleCnt="0"/>
      <dgm:spPr/>
    </dgm:pt>
    <dgm:pt modelId="{9E5803EE-4F49-7443-9DF7-59781F8D6592}" type="pres">
      <dgm:prSet presAssocID="{0525288C-A00E-5E40-9517-2669E5142390}" presName="space" presStyleCnt="0"/>
      <dgm:spPr/>
    </dgm:pt>
    <dgm:pt modelId="{1BDECCAD-3235-6644-8BD8-0988675956E0}" type="pres">
      <dgm:prSet presAssocID="{D1B7509D-D6D6-0D40-9457-5342F5EC00B1}" presName="compositeB" presStyleCnt="0"/>
      <dgm:spPr/>
    </dgm:pt>
    <dgm:pt modelId="{74FBCEF9-A0C4-AA40-B82C-26F9AB7422BC}" type="pres">
      <dgm:prSet presAssocID="{D1B7509D-D6D6-0D40-9457-5342F5EC00B1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294EA85-3CD7-0142-A2D8-5701694B9724}" type="pres">
      <dgm:prSet presAssocID="{D1B7509D-D6D6-0D40-9457-5342F5EC00B1}" presName="circleB" presStyleLbl="node1" presStyleIdx="1" presStyleCnt="5"/>
      <dgm:spPr/>
    </dgm:pt>
    <dgm:pt modelId="{3C62DFCB-EE69-7E4A-A326-13020E00FE4F}" type="pres">
      <dgm:prSet presAssocID="{D1B7509D-D6D6-0D40-9457-5342F5EC00B1}" presName="spaceB" presStyleCnt="0"/>
      <dgm:spPr/>
    </dgm:pt>
    <dgm:pt modelId="{F9B43247-0C69-0F4F-909C-764E2F91D7F1}" type="pres">
      <dgm:prSet presAssocID="{3D61F041-C31D-DC42-9DC1-26644402F0C2}" presName="space" presStyleCnt="0"/>
      <dgm:spPr/>
    </dgm:pt>
    <dgm:pt modelId="{60C04DE7-4A51-2643-8572-857E0A761F0E}" type="pres">
      <dgm:prSet presAssocID="{148F366D-B842-AD41-8EE9-6A4C2B66AA56}" presName="compositeA" presStyleCnt="0"/>
      <dgm:spPr/>
    </dgm:pt>
    <dgm:pt modelId="{C26D11EC-9072-5A47-9325-74299B46F36F}" type="pres">
      <dgm:prSet presAssocID="{148F366D-B842-AD41-8EE9-6A4C2B66AA56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ACF308-29F2-C447-83D0-B878A2150F3A}" type="pres">
      <dgm:prSet presAssocID="{148F366D-B842-AD41-8EE9-6A4C2B66AA56}" presName="circleA" presStyleLbl="node1" presStyleIdx="2" presStyleCnt="5"/>
      <dgm:spPr/>
    </dgm:pt>
    <dgm:pt modelId="{B97785D2-643B-6C45-A8F7-23E7628E5F21}" type="pres">
      <dgm:prSet presAssocID="{148F366D-B842-AD41-8EE9-6A4C2B66AA56}" presName="spaceA" presStyleCnt="0"/>
      <dgm:spPr/>
    </dgm:pt>
    <dgm:pt modelId="{B31ABFF5-2C80-CD4C-83F6-9424377ED24D}" type="pres">
      <dgm:prSet presAssocID="{9BB70CFA-7DE0-3048-A3FB-5C54541341AF}" presName="space" presStyleCnt="0"/>
      <dgm:spPr/>
    </dgm:pt>
    <dgm:pt modelId="{A88BF12A-4D1B-BA4A-9D12-44454E2C2D01}" type="pres">
      <dgm:prSet presAssocID="{438BEE18-1EC7-7D4A-8F07-8F677E5856A5}" presName="compositeB" presStyleCnt="0"/>
      <dgm:spPr/>
    </dgm:pt>
    <dgm:pt modelId="{E0047FE3-23B6-FD47-AEE8-A68DE22EB967}" type="pres">
      <dgm:prSet presAssocID="{438BEE18-1EC7-7D4A-8F07-8F677E5856A5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3E1644-EDDB-134A-828A-930A8611925B}" type="pres">
      <dgm:prSet presAssocID="{438BEE18-1EC7-7D4A-8F07-8F677E5856A5}" presName="circleB" presStyleLbl="node1" presStyleIdx="3" presStyleCnt="5"/>
      <dgm:spPr/>
    </dgm:pt>
    <dgm:pt modelId="{B7DCC837-E2EB-1F46-A086-5258AAFFB334}" type="pres">
      <dgm:prSet presAssocID="{438BEE18-1EC7-7D4A-8F07-8F677E5856A5}" presName="spaceB" presStyleCnt="0"/>
      <dgm:spPr/>
    </dgm:pt>
    <dgm:pt modelId="{F5B3A9B6-2871-DC46-86B6-5859B18D828B}" type="pres">
      <dgm:prSet presAssocID="{723B8979-4953-7942-946E-6A97DD9531CE}" presName="space" presStyleCnt="0"/>
      <dgm:spPr/>
    </dgm:pt>
    <dgm:pt modelId="{89B9CC2D-D591-4B4F-8C7C-893F06D7EFF7}" type="pres">
      <dgm:prSet presAssocID="{5DF37378-2E88-6F47-8EFD-A3C2C0F32019}" presName="compositeA" presStyleCnt="0"/>
      <dgm:spPr/>
    </dgm:pt>
    <dgm:pt modelId="{0870ADD5-CDBA-4D40-A09D-AB89FB188924}" type="pres">
      <dgm:prSet presAssocID="{5DF37378-2E88-6F47-8EFD-A3C2C0F32019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472A5B-7447-F64D-86A5-858E59CED3C6}" type="pres">
      <dgm:prSet presAssocID="{5DF37378-2E88-6F47-8EFD-A3C2C0F32019}" presName="circleA" presStyleLbl="node1" presStyleIdx="4" presStyleCnt="5"/>
      <dgm:spPr/>
    </dgm:pt>
    <dgm:pt modelId="{5AD346F1-1694-3F4C-9358-82F3517F15F8}" type="pres">
      <dgm:prSet presAssocID="{5DF37378-2E88-6F47-8EFD-A3C2C0F32019}" presName="spaceA" presStyleCnt="0"/>
      <dgm:spPr/>
    </dgm:pt>
  </dgm:ptLst>
  <dgm:cxnLst>
    <dgm:cxn modelId="{B60C4D54-86AA-8744-A13D-2440C238AFCC}" srcId="{A5CB9DD2-2674-5047-961B-B6B4102CA1EE}" destId="{148F366D-B842-AD41-8EE9-6A4C2B66AA56}" srcOrd="2" destOrd="0" parTransId="{C93A91CE-C8B4-8747-A1B2-0FB72152DB1F}" sibTransId="{9BB70CFA-7DE0-3048-A3FB-5C54541341AF}"/>
    <dgm:cxn modelId="{DE0266C9-5197-2040-B446-0EE41CF0A7DA}" type="presOf" srcId="{D1B7509D-D6D6-0D40-9457-5342F5EC00B1}" destId="{74FBCEF9-A0C4-AA40-B82C-26F9AB7422BC}" srcOrd="0" destOrd="0" presId="urn:microsoft.com/office/officeart/2005/8/layout/hProcess11"/>
    <dgm:cxn modelId="{9D8F2683-BDFB-2D4A-AA75-CCF4367E687B}" type="presOf" srcId="{148F366D-B842-AD41-8EE9-6A4C2B66AA56}" destId="{C26D11EC-9072-5A47-9325-74299B46F36F}" srcOrd="0" destOrd="0" presId="urn:microsoft.com/office/officeart/2005/8/layout/hProcess11"/>
    <dgm:cxn modelId="{E0169124-975C-E54B-A165-A32F3D833981}" type="presOf" srcId="{B44C020D-A1BB-5E4E-8099-ED3FAD1781A1}" destId="{424EFA92-3799-C749-87E1-1BA4694A9E53}" srcOrd="0" destOrd="0" presId="urn:microsoft.com/office/officeart/2005/8/layout/hProcess11"/>
    <dgm:cxn modelId="{462C631B-5C05-CF48-8408-B417A50DBF10}" type="presOf" srcId="{438BEE18-1EC7-7D4A-8F07-8F677E5856A5}" destId="{E0047FE3-23B6-FD47-AEE8-A68DE22EB967}" srcOrd="0" destOrd="0" presId="urn:microsoft.com/office/officeart/2005/8/layout/hProcess11"/>
    <dgm:cxn modelId="{9F36CD08-EDD2-D242-9FE0-782CE16556D4}" type="presOf" srcId="{5DF37378-2E88-6F47-8EFD-A3C2C0F32019}" destId="{0870ADD5-CDBA-4D40-A09D-AB89FB188924}" srcOrd="0" destOrd="0" presId="urn:microsoft.com/office/officeart/2005/8/layout/hProcess11"/>
    <dgm:cxn modelId="{0211C4F2-4A1B-9E40-908A-ADF7118F354E}" srcId="{A5CB9DD2-2674-5047-961B-B6B4102CA1EE}" destId="{438BEE18-1EC7-7D4A-8F07-8F677E5856A5}" srcOrd="3" destOrd="0" parTransId="{BB9E3A4A-87B3-D146-9EC4-BFE493DB4969}" sibTransId="{723B8979-4953-7942-946E-6A97DD9531CE}"/>
    <dgm:cxn modelId="{4798B569-6731-8C47-B30E-A5FE5CAB094D}" srcId="{A5CB9DD2-2674-5047-961B-B6B4102CA1EE}" destId="{D1B7509D-D6D6-0D40-9457-5342F5EC00B1}" srcOrd="1" destOrd="0" parTransId="{2C128FCE-1D49-D447-8B43-BF7855892098}" sibTransId="{3D61F041-C31D-DC42-9DC1-26644402F0C2}"/>
    <dgm:cxn modelId="{724EAED1-8CEE-4F41-8BD2-2FBE0BE1A239}" srcId="{A5CB9DD2-2674-5047-961B-B6B4102CA1EE}" destId="{5DF37378-2E88-6F47-8EFD-A3C2C0F32019}" srcOrd="4" destOrd="0" parTransId="{877B55AD-FE22-7F44-81A7-FEB332472BDE}" sibTransId="{1798F075-F197-5E4A-AEE6-3D9730593317}"/>
    <dgm:cxn modelId="{BE4F0484-96E8-9248-AC72-4F389913E848}" type="presOf" srcId="{A5CB9DD2-2674-5047-961B-B6B4102CA1EE}" destId="{CB6A9BCA-C8F7-014A-884E-2018A94491C6}" srcOrd="0" destOrd="0" presId="urn:microsoft.com/office/officeart/2005/8/layout/hProcess11"/>
    <dgm:cxn modelId="{89F032B7-F63D-F144-843D-3E30C45A769D}" srcId="{A5CB9DD2-2674-5047-961B-B6B4102CA1EE}" destId="{B44C020D-A1BB-5E4E-8099-ED3FAD1781A1}" srcOrd="0" destOrd="0" parTransId="{B6884A8C-4D26-4143-B4F0-85452B0307F5}" sibTransId="{0525288C-A00E-5E40-9517-2669E5142390}"/>
    <dgm:cxn modelId="{59A0CD4D-C788-3049-917A-02F194F2153F}" type="presParOf" srcId="{CB6A9BCA-C8F7-014A-884E-2018A94491C6}" destId="{F91DF557-ECB3-174D-B2F3-073903FCE38D}" srcOrd="0" destOrd="0" presId="urn:microsoft.com/office/officeart/2005/8/layout/hProcess11"/>
    <dgm:cxn modelId="{877C1A8C-1720-8749-8974-029D30FD6740}" type="presParOf" srcId="{CB6A9BCA-C8F7-014A-884E-2018A94491C6}" destId="{5A583C43-6F8D-0C46-82A0-D9E7EA4F7450}" srcOrd="1" destOrd="0" presId="urn:microsoft.com/office/officeart/2005/8/layout/hProcess11"/>
    <dgm:cxn modelId="{9E656372-0CF3-0040-AA81-D82CA8E91A12}" type="presParOf" srcId="{5A583C43-6F8D-0C46-82A0-D9E7EA4F7450}" destId="{E023063E-CB3D-D045-AE76-827C44B14AEC}" srcOrd="0" destOrd="0" presId="urn:microsoft.com/office/officeart/2005/8/layout/hProcess11"/>
    <dgm:cxn modelId="{225ADF00-1C82-1548-8DEA-86F15D4A913D}" type="presParOf" srcId="{E023063E-CB3D-D045-AE76-827C44B14AEC}" destId="{424EFA92-3799-C749-87E1-1BA4694A9E53}" srcOrd="0" destOrd="0" presId="urn:microsoft.com/office/officeart/2005/8/layout/hProcess11"/>
    <dgm:cxn modelId="{0F6A0D63-E91E-F444-ACAC-16E88CCED968}" type="presParOf" srcId="{E023063E-CB3D-D045-AE76-827C44B14AEC}" destId="{A40EE1F6-FDFA-0A4D-81C4-44D10DB88947}" srcOrd="1" destOrd="0" presId="urn:microsoft.com/office/officeart/2005/8/layout/hProcess11"/>
    <dgm:cxn modelId="{9C21E355-49B3-F840-9D03-1ABE66622ED4}" type="presParOf" srcId="{E023063E-CB3D-D045-AE76-827C44B14AEC}" destId="{0B0FA95B-4C77-F542-8C41-327566C6DC92}" srcOrd="2" destOrd="0" presId="urn:microsoft.com/office/officeart/2005/8/layout/hProcess11"/>
    <dgm:cxn modelId="{FC74BB41-EC5D-2842-90BD-77782D0ADB95}" type="presParOf" srcId="{5A583C43-6F8D-0C46-82A0-D9E7EA4F7450}" destId="{9E5803EE-4F49-7443-9DF7-59781F8D6592}" srcOrd="1" destOrd="0" presId="urn:microsoft.com/office/officeart/2005/8/layout/hProcess11"/>
    <dgm:cxn modelId="{39AC8743-4DAB-1944-BF97-A0FB2FB0B02F}" type="presParOf" srcId="{5A583C43-6F8D-0C46-82A0-D9E7EA4F7450}" destId="{1BDECCAD-3235-6644-8BD8-0988675956E0}" srcOrd="2" destOrd="0" presId="urn:microsoft.com/office/officeart/2005/8/layout/hProcess11"/>
    <dgm:cxn modelId="{E46818A8-4784-994C-9328-CC7F297B3F06}" type="presParOf" srcId="{1BDECCAD-3235-6644-8BD8-0988675956E0}" destId="{74FBCEF9-A0C4-AA40-B82C-26F9AB7422BC}" srcOrd="0" destOrd="0" presId="urn:microsoft.com/office/officeart/2005/8/layout/hProcess11"/>
    <dgm:cxn modelId="{0C8E361D-8C96-8641-A50A-D07E232C47A0}" type="presParOf" srcId="{1BDECCAD-3235-6644-8BD8-0988675956E0}" destId="{0294EA85-3CD7-0142-A2D8-5701694B9724}" srcOrd="1" destOrd="0" presId="urn:microsoft.com/office/officeart/2005/8/layout/hProcess11"/>
    <dgm:cxn modelId="{AAEA2472-AF9D-DF49-997F-111C7AA80BC5}" type="presParOf" srcId="{1BDECCAD-3235-6644-8BD8-0988675956E0}" destId="{3C62DFCB-EE69-7E4A-A326-13020E00FE4F}" srcOrd="2" destOrd="0" presId="urn:microsoft.com/office/officeart/2005/8/layout/hProcess11"/>
    <dgm:cxn modelId="{076AFFEA-81EF-7A48-8747-4D4B7336C73C}" type="presParOf" srcId="{5A583C43-6F8D-0C46-82A0-D9E7EA4F7450}" destId="{F9B43247-0C69-0F4F-909C-764E2F91D7F1}" srcOrd="3" destOrd="0" presId="urn:microsoft.com/office/officeart/2005/8/layout/hProcess11"/>
    <dgm:cxn modelId="{00BB4858-C978-5B47-8046-DA2C6B430DCB}" type="presParOf" srcId="{5A583C43-6F8D-0C46-82A0-D9E7EA4F7450}" destId="{60C04DE7-4A51-2643-8572-857E0A761F0E}" srcOrd="4" destOrd="0" presId="urn:microsoft.com/office/officeart/2005/8/layout/hProcess11"/>
    <dgm:cxn modelId="{82ADF6D9-1765-A94E-9198-AF5E8201CFF6}" type="presParOf" srcId="{60C04DE7-4A51-2643-8572-857E0A761F0E}" destId="{C26D11EC-9072-5A47-9325-74299B46F36F}" srcOrd="0" destOrd="0" presId="urn:microsoft.com/office/officeart/2005/8/layout/hProcess11"/>
    <dgm:cxn modelId="{F8B85F3D-85F4-004B-9ABD-656E3FA8032E}" type="presParOf" srcId="{60C04DE7-4A51-2643-8572-857E0A761F0E}" destId="{38ACF308-29F2-C447-83D0-B878A2150F3A}" srcOrd="1" destOrd="0" presId="urn:microsoft.com/office/officeart/2005/8/layout/hProcess11"/>
    <dgm:cxn modelId="{E48F3893-D81F-D346-BB87-5EB801B6A517}" type="presParOf" srcId="{60C04DE7-4A51-2643-8572-857E0A761F0E}" destId="{B97785D2-643B-6C45-A8F7-23E7628E5F21}" srcOrd="2" destOrd="0" presId="urn:microsoft.com/office/officeart/2005/8/layout/hProcess11"/>
    <dgm:cxn modelId="{E75462C3-EFE7-3842-AB10-79880B593A8C}" type="presParOf" srcId="{5A583C43-6F8D-0C46-82A0-D9E7EA4F7450}" destId="{B31ABFF5-2C80-CD4C-83F6-9424377ED24D}" srcOrd="5" destOrd="0" presId="urn:microsoft.com/office/officeart/2005/8/layout/hProcess11"/>
    <dgm:cxn modelId="{B870AB0F-47BD-3D4F-B597-E8D04712CA3B}" type="presParOf" srcId="{5A583C43-6F8D-0C46-82A0-D9E7EA4F7450}" destId="{A88BF12A-4D1B-BA4A-9D12-44454E2C2D01}" srcOrd="6" destOrd="0" presId="urn:microsoft.com/office/officeart/2005/8/layout/hProcess11"/>
    <dgm:cxn modelId="{B6AF22D0-4DEB-6E4A-A583-8D9A24EC388B}" type="presParOf" srcId="{A88BF12A-4D1B-BA4A-9D12-44454E2C2D01}" destId="{E0047FE3-23B6-FD47-AEE8-A68DE22EB967}" srcOrd="0" destOrd="0" presId="urn:microsoft.com/office/officeart/2005/8/layout/hProcess11"/>
    <dgm:cxn modelId="{15AAC1C9-6BE0-3940-A35D-9EC0ABED5772}" type="presParOf" srcId="{A88BF12A-4D1B-BA4A-9D12-44454E2C2D01}" destId="{213E1644-EDDB-134A-828A-930A8611925B}" srcOrd="1" destOrd="0" presId="urn:microsoft.com/office/officeart/2005/8/layout/hProcess11"/>
    <dgm:cxn modelId="{C003871C-5D17-3C48-8243-5321FF9820E7}" type="presParOf" srcId="{A88BF12A-4D1B-BA4A-9D12-44454E2C2D01}" destId="{B7DCC837-E2EB-1F46-A086-5258AAFFB334}" srcOrd="2" destOrd="0" presId="urn:microsoft.com/office/officeart/2005/8/layout/hProcess11"/>
    <dgm:cxn modelId="{6F05D42A-43E9-2F4B-8D60-F0C4BE0926FD}" type="presParOf" srcId="{5A583C43-6F8D-0C46-82A0-D9E7EA4F7450}" destId="{F5B3A9B6-2871-DC46-86B6-5859B18D828B}" srcOrd="7" destOrd="0" presId="urn:microsoft.com/office/officeart/2005/8/layout/hProcess11"/>
    <dgm:cxn modelId="{039688C3-331F-BC4E-B9AA-2ADAE5E3629C}" type="presParOf" srcId="{5A583C43-6F8D-0C46-82A0-D9E7EA4F7450}" destId="{89B9CC2D-D591-4B4F-8C7C-893F06D7EFF7}" srcOrd="8" destOrd="0" presId="urn:microsoft.com/office/officeart/2005/8/layout/hProcess11"/>
    <dgm:cxn modelId="{6BA76258-66D9-2D42-8B78-6C9341AFB497}" type="presParOf" srcId="{89B9CC2D-D591-4B4F-8C7C-893F06D7EFF7}" destId="{0870ADD5-CDBA-4D40-A09D-AB89FB188924}" srcOrd="0" destOrd="0" presId="urn:microsoft.com/office/officeart/2005/8/layout/hProcess11"/>
    <dgm:cxn modelId="{348E94F8-2DB1-D04C-BC62-38A7385BAB6F}" type="presParOf" srcId="{89B9CC2D-D591-4B4F-8C7C-893F06D7EFF7}" destId="{DF472A5B-7447-F64D-86A5-858E59CED3C6}" srcOrd="1" destOrd="0" presId="urn:microsoft.com/office/officeart/2005/8/layout/hProcess11"/>
    <dgm:cxn modelId="{32D24D21-399F-FF4D-9E49-C09AE92DBA60}" type="presParOf" srcId="{89B9CC2D-D591-4B4F-8C7C-893F06D7EFF7}" destId="{5AD346F1-1694-3F4C-9358-82F3517F15F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DF557-ECB3-174D-B2F3-073903FCE38D}">
      <dsp:nvSpPr>
        <dsp:cNvPr id="0" name=""/>
        <dsp:cNvSpPr/>
      </dsp:nvSpPr>
      <dsp:spPr>
        <a:xfrm>
          <a:off x="0" y="1567190"/>
          <a:ext cx="8277225" cy="1691990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EFA92-3799-C749-87E1-1BA4694A9E53}">
      <dsp:nvSpPr>
        <dsp:cNvPr id="0" name=""/>
        <dsp:cNvSpPr/>
      </dsp:nvSpPr>
      <dsp:spPr>
        <a:xfrm>
          <a:off x="3273" y="0"/>
          <a:ext cx="1431337" cy="1930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&lt;</a:t>
          </a:r>
          <a:r>
            <a:rPr lang="nl-NL" sz="1200" b="1" kern="1200" dirty="0"/>
            <a:t>startdatum</a:t>
          </a:r>
          <a:r>
            <a:rPr lang="nl-NL" sz="1200" kern="1200" dirty="0"/>
            <a:t>&gt;</a:t>
          </a:r>
        </a:p>
      </dsp:txBody>
      <dsp:txXfrm>
        <a:off x="3273" y="0"/>
        <a:ext cx="1431337" cy="1930548"/>
      </dsp:txXfrm>
    </dsp:sp>
    <dsp:sp modelId="{A40EE1F6-FDFA-0A4D-81C4-44D10DB88947}">
      <dsp:nvSpPr>
        <dsp:cNvPr id="0" name=""/>
        <dsp:cNvSpPr/>
      </dsp:nvSpPr>
      <dsp:spPr>
        <a:xfrm>
          <a:off x="477623" y="2171867"/>
          <a:ext cx="482637" cy="4826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BCEF9-A0C4-AA40-B82C-26F9AB7422BC}">
      <dsp:nvSpPr>
        <dsp:cNvPr id="0" name=""/>
        <dsp:cNvSpPr/>
      </dsp:nvSpPr>
      <dsp:spPr>
        <a:xfrm>
          <a:off x="1506178" y="2895823"/>
          <a:ext cx="1431337" cy="1930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&lt;</a:t>
          </a:r>
          <a:r>
            <a:rPr lang="nl-NL" sz="1200" i="1" kern="1200" dirty="0"/>
            <a:t>tussenstap</a:t>
          </a:r>
          <a:r>
            <a:rPr lang="nl-NL" sz="1200" kern="1200" dirty="0"/>
            <a:t>&gt;</a:t>
          </a:r>
        </a:p>
      </dsp:txBody>
      <dsp:txXfrm>
        <a:off x="1506178" y="2895823"/>
        <a:ext cx="1431337" cy="1930548"/>
      </dsp:txXfrm>
    </dsp:sp>
    <dsp:sp modelId="{0294EA85-3CD7-0142-A2D8-5701694B9724}">
      <dsp:nvSpPr>
        <dsp:cNvPr id="0" name=""/>
        <dsp:cNvSpPr/>
      </dsp:nvSpPr>
      <dsp:spPr>
        <a:xfrm>
          <a:off x="1980528" y="2171867"/>
          <a:ext cx="482637" cy="4826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D11EC-9072-5A47-9325-74299B46F36F}">
      <dsp:nvSpPr>
        <dsp:cNvPr id="0" name=""/>
        <dsp:cNvSpPr/>
      </dsp:nvSpPr>
      <dsp:spPr>
        <a:xfrm>
          <a:off x="3009082" y="0"/>
          <a:ext cx="1431337" cy="1930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&lt;</a:t>
          </a:r>
          <a:r>
            <a:rPr lang="nl-NL" sz="1200" i="1" kern="1200" dirty="0"/>
            <a:t>tussenstap</a:t>
          </a:r>
          <a:r>
            <a:rPr lang="nl-NL" sz="1200" kern="1200" dirty="0"/>
            <a:t>&gt;</a:t>
          </a:r>
        </a:p>
      </dsp:txBody>
      <dsp:txXfrm>
        <a:off x="3009082" y="0"/>
        <a:ext cx="1431337" cy="1930548"/>
      </dsp:txXfrm>
    </dsp:sp>
    <dsp:sp modelId="{38ACF308-29F2-C447-83D0-B878A2150F3A}">
      <dsp:nvSpPr>
        <dsp:cNvPr id="0" name=""/>
        <dsp:cNvSpPr/>
      </dsp:nvSpPr>
      <dsp:spPr>
        <a:xfrm>
          <a:off x="3483432" y="2171867"/>
          <a:ext cx="482637" cy="4826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47FE3-23B6-FD47-AEE8-A68DE22EB967}">
      <dsp:nvSpPr>
        <dsp:cNvPr id="0" name=""/>
        <dsp:cNvSpPr/>
      </dsp:nvSpPr>
      <dsp:spPr>
        <a:xfrm>
          <a:off x="4511986" y="2895823"/>
          <a:ext cx="1431337" cy="1930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&lt;</a:t>
          </a:r>
          <a:r>
            <a:rPr lang="nl-NL" sz="1200" i="1" kern="1200" dirty="0"/>
            <a:t>tussenstap</a:t>
          </a:r>
          <a:r>
            <a:rPr lang="nl-NL" sz="1200" kern="1200" dirty="0"/>
            <a:t>&gt;</a:t>
          </a:r>
        </a:p>
      </dsp:txBody>
      <dsp:txXfrm>
        <a:off x="4511986" y="2895823"/>
        <a:ext cx="1431337" cy="1930548"/>
      </dsp:txXfrm>
    </dsp:sp>
    <dsp:sp modelId="{213E1644-EDDB-134A-828A-930A8611925B}">
      <dsp:nvSpPr>
        <dsp:cNvPr id="0" name=""/>
        <dsp:cNvSpPr/>
      </dsp:nvSpPr>
      <dsp:spPr>
        <a:xfrm>
          <a:off x="4986337" y="2171867"/>
          <a:ext cx="482637" cy="4826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0ADD5-CDBA-4D40-A09D-AB89FB188924}">
      <dsp:nvSpPr>
        <dsp:cNvPr id="0" name=""/>
        <dsp:cNvSpPr/>
      </dsp:nvSpPr>
      <dsp:spPr>
        <a:xfrm>
          <a:off x="6014891" y="0"/>
          <a:ext cx="1431337" cy="1930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&lt;</a:t>
          </a:r>
          <a:r>
            <a:rPr lang="nl-NL" sz="1200" b="1" kern="1200" dirty="0"/>
            <a:t>einddatum</a:t>
          </a:r>
          <a:r>
            <a:rPr lang="nl-NL" sz="1200" kern="1200" dirty="0"/>
            <a:t>&gt;</a:t>
          </a:r>
        </a:p>
      </dsp:txBody>
      <dsp:txXfrm>
        <a:off x="6014891" y="0"/>
        <a:ext cx="1431337" cy="1930548"/>
      </dsp:txXfrm>
    </dsp:sp>
    <dsp:sp modelId="{DF472A5B-7447-F64D-86A5-858E59CED3C6}">
      <dsp:nvSpPr>
        <dsp:cNvPr id="0" name=""/>
        <dsp:cNvSpPr/>
      </dsp:nvSpPr>
      <dsp:spPr>
        <a:xfrm>
          <a:off x="6489241" y="2171867"/>
          <a:ext cx="482637" cy="4826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51000-EED3-456E-9FCC-D00E9E51E755}" type="datetimeFigureOut">
              <a:rPr lang="nl-BE" smtClean="0"/>
              <a:t>1/03/2022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A4FED-4991-4B7E-999D-3179F2131E3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100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Kies een goede duidelijke </a:t>
            </a:r>
            <a:r>
              <a:rPr lang="nl-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naam</a:t>
            </a:r>
            <a:r>
              <a:rPr lang="nl-N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voor je project. </a:t>
            </a:r>
            <a:r>
              <a:rPr lang="nl-NL" dirty="0"/>
              <a:t>Probeer</a:t>
            </a:r>
            <a:r>
              <a:rPr lang="nl-NL" baseline="0" dirty="0"/>
              <a:t> ervoor te zorgen dat de naam uitlegt wat je met het project wil bereiken,</a:t>
            </a:r>
            <a:endParaRPr lang="nl-BE" dirty="0"/>
          </a:p>
          <a:p>
            <a:endParaRPr lang="nl-NL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 </a:t>
            </a:r>
            <a:r>
              <a:rPr lang="nl-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conceptfase</a:t>
            </a:r>
            <a:r>
              <a:rPr lang="nl-NL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wordt nog géén gedetailleerde uitwerking van je project verwacht, maar wel al e</a:t>
            </a:r>
            <a:r>
              <a:rPr lang="nl-N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eerste inschatting van de meest essentiële vragen. </a:t>
            </a:r>
            <a:endParaRPr lang="nl-BE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549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 smtClean="0"/>
              <a:t>Hierbij</a:t>
            </a:r>
            <a:r>
              <a:rPr lang="nl-BE" baseline="0" dirty="0" smtClean="0"/>
              <a:t> nog eens een herinnering aan de flow die een project idealiter aflegt. Meer info vind je hierover in de _Handleiding projectwerking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B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i="1" baseline="0" dirty="0" smtClean="0"/>
              <a:t>Hieronder enkel het stukje over formele momenten die je project doorloopt: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nl-NL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Principiële goedkeuring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Eerst wordt je concept officieel goedgekeurd als ‘klaar voor voorbereiding’.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Praktische input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Ga tijdens de voorbereidingsfase (wanneer je je project al wat concreter aan het uitdenken bent) langs bij het MT (en/of bestuur) voor hun input rond de impact en middelen van je project. Doe dit voor je officiële goedkeuring van die voorbereiding.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Voor MT doe je dat als het project veel personeelstijd vraagt.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Bij het Bestuur als: het project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dit werkjaar zal overstijgen (lange termijn), niet alleen over de pedagogie zal gaan of over een bedrag van minstens €25.000 zal gaan.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Officiële goedkeuring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Nadat je je project grondig uitgedacht en voorbereid hebt, wordt je voorbereiding officieel goedgekeurd als ‘klaar voor uitvoering’.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Terugkoppeling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Nadat je project uitgevoerd is, is het aangewezen om daarover ook nog eens terug te koppelen en je project te evalueren.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8231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b="1" baseline="0" dirty="0"/>
              <a:t>Wat is je doel?</a:t>
            </a:r>
            <a:r>
              <a:rPr lang="nl-NL" b="0" dirty="0"/>
              <a:t> </a:t>
            </a:r>
            <a:r>
              <a:rPr lang="nl-NL" b="0" i="0" u="none" baseline="0" dirty="0"/>
              <a:t>Noteer hier kort je concept: Wat wil je in grote lijnen doen</a:t>
            </a:r>
            <a:r>
              <a:rPr lang="nl-NL" b="0" i="0" u="none" baseline="0" dirty="0" smtClean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b="0" i="0" u="none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0" i="0" u="none" baseline="0" dirty="0" smtClean="0"/>
              <a:t>Een nuttige bijvraag: </a:t>
            </a:r>
            <a:r>
              <a:rPr lang="nl-N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Wanneer is je doel bereikt en je project ‘klaar’? </a:t>
            </a:r>
            <a:endParaRPr lang="nl-NL" b="0" i="0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b="1" dirty="0"/>
              <a:t>Waarom is het van</a:t>
            </a:r>
            <a:r>
              <a:rPr lang="nl-NL" b="1" baseline="0" dirty="0"/>
              <a:t> belang</a:t>
            </a:r>
            <a:r>
              <a:rPr lang="nl-NL" b="1" dirty="0"/>
              <a:t>? </a:t>
            </a:r>
            <a:r>
              <a:rPr lang="nl-NL" b="0" dirty="0"/>
              <a:t>Wat probeer je op te lossen en waarom?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1100" b="0" dirty="0"/>
              <a:t>(Eventueel) Deze vragen kunnen je helpen: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/>
              <a:t>Is het project gekoppeld aan </a:t>
            </a:r>
            <a:r>
              <a:rPr lang="nl-BE" dirty="0" smtClean="0"/>
              <a:t>de</a:t>
            </a:r>
            <a:r>
              <a:rPr lang="nl-BE" baseline="0" dirty="0" smtClean="0"/>
              <a:t> Beleidsnota en/of de </a:t>
            </a:r>
            <a:r>
              <a:rPr lang="nl-BE" baseline="0" dirty="0" err="1" smtClean="0"/>
              <a:t>langetermijn</a:t>
            </a:r>
            <a:r>
              <a:rPr lang="nl-BE" baseline="0" dirty="0" smtClean="0"/>
              <a:t> Visie 2030?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altLang="nl-BE" dirty="0" smtClean="0"/>
              <a:t>Op </a:t>
            </a:r>
            <a:r>
              <a:rPr lang="nl-NL" altLang="nl-BE" dirty="0"/>
              <a:t>welke doelgroep(en) heeft het project een impact?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altLang="nl-BE" dirty="0"/>
              <a:t>Leden, leiding, ouders, klanten van Hopper Winkel, klanten van Hopper Jeugdverblijven, structuurvrijwilligers, personeel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BE" dirty="0"/>
              <a:t>Hoe past het project binnen de missie, visie en strategie…</a:t>
            </a:r>
          </a:p>
          <a:p>
            <a:pPr marL="457200" lvl="1" indent="0">
              <a:buNone/>
            </a:pPr>
            <a:r>
              <a:rPr lang="nl-NL" altLang="nl-BE" dirty="0"/>
              <a:t>…van Scouts en Gidsen Vlaanderen?</a:t>
            </a:r>
            <a:br>
              <a:rPr lang="nl-NL" altLang="nl-BE" dirty="0"/>
            </a:br>
            <a:r>
              <a:rPr lang="nl-NL" altLang="nl-BE" dirty="0"/>
              <a:t>…van de betrokken ploeg of dienst</a:t>
            </a:r>
            <a:r>
              <a:rPr lang="nl-NL" altLang="nl-BE" dirty="0" smtClean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Wanneer is je doel bereikt en je project afgerond?</a:t>
            </a:r>
          </a:p>
          <a:p>
            <a:pPr marL="0" lvl="0" indent="0">
              <a:buNone/>
            </a:pPr>
            <a:endParaRPr lang="nl-NL" b="0" i="0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="0" i="0" u="none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191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nl-NL" b="1" dirty="0"/>
              <a:t>Baken je project af:</a:t>
            </a:r>
            <a:r>
              <a:rPr lang="nl-NL" b="1" baseline="0" dirty="0"/>
              <a:t> </a:t>
            </a:r>
            <a:r>
              <a:rPr lang="nl-NL" b="0" baseline="0" dirty="0" smtClean="0"/>
              <a:t>Met het doel van je project voor ogen, baken af </a:t>
            </a:r>
            <a:r>
              <a:rPr lang="nl-NL" b="0" baseline="0" dirty="0"/>
              <a:t>wat je met je project wil bereiken en wat niet. </a:t>
            </a:r>
            <a:endParaRPr lang="nl-NL" b="0" baseline="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nl-NL" b="0" baseline="0" dirty="0" smtClean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nl-NL" b="0" baseline="0" dirty="0" smtClean="0"/>
              <a:t>Maak </a:t>
            </a:r>
            <a:r>
              <a:rPr lang="nl-NL" b="0" baseline="0" dirty="0"/>
              <a:t>voor jezelf </a:t>
            </a:r>
            <a:r>
              <a:rPr lang="nl-NL" b="0" baseline="0" dirty="0" smtClean="0"/>
              <a:t>duidelijk:</a:t>
            </a:r>
          </a:p>
          <a:p>
            <a:pPr marL="171450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0" baseline="0" dirty="0" smtClean="0"/>
              <a:t>Wie je wil bereiken/betrekken en wie niet?</a:t>
            </a:r>
          </a:p>
          <a:p>
            <a:pPr marL="171450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0" baseline="0" dirty="0" smtClean="0"/>
              <a:t>Wat je wil bereiken en w</a:t>
            </a:r>
            <a:r>
              <a:rPr lang="nl-N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zal </a:t>
            </a:r>
            <a:r>
              <a:rPr lang="nl-N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(voorlopig) niet </a:t>
            </a:r>
            <a:r>
              <a:rPr lang="nl-N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aanpakken</a:t>
            </a:r>
            <a:r>
              <a:rPr lang="nl-N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nl-NL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28650" lvl="1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het haalbaar?</a:t>
            </a:r>
          </a:p>
          <a:p>
            <a:pPr marL="628650" lvl="1" indent="-1714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het relevant?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416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BE" b="1" dirty="0" smtClean="0"/>
              <a:t>Beleidsvergadering: </a:t>
            </a:r>
            <a:r>
              <a:rPr lang="nl-BE" b="0" dirty="0"/>
              <a:t>Welke beleidsvergadering</a:t>
            </a:r>
            <a:r>
              <a:rPr lang="nl-BE" b="0" baseline="0" dirty="0"/>
              <a:t> is eigenaar van dit project</a:t>
            </a:r>
            <a:r>
              <a:rPr lang="nl-BE" b="0" baseline="0" dirty="0" smtClean="0"/>
              <a:t>? Dit kan ook een dienst zijn. </a:t>
            </a:r>
            <a:endParaRPr lang="nl-BE" b="1" dirty="0"/>
          </a:p>
          <a:p>
            <a:pPr marL="0" indent="0">
              <a:buFont typeface="Arial" panose="020B0604020202020204" pitchFamily="34" charset="0"/>
              <a:buNone/>
            </a:pPr>
            <a:endParaRPr lang="nl-BE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BE" b="1" dirty="0" err="1" smtClean="0"/>
              <a:t>Accountable</a:t>
            </a:r>
            <a:r>
              <a:rPr lang="nl-BE" b="1" dirty="0" smtClean="0"/>
              <a:t> (A)</a:t>
            </a:r>
            <a:r>
              <a:rPr lang="nl-BE" b="1" baseline="0" dirty="0" smtClean="0"/>
              <a:t>: </a:t>
            </a:r>
            <a:r>
              <a:rPr lang="nl-NL" baseline="0" dirty="0"/>
              <a:t>Hij/zij bepaalt idealiter mee over de scope van het project, beslist over de middelen van het project en neemt een coachende rol op wanneer nodig.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Dit is altijd één persoon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Voor projecten die </a:t>
            </a:r>
            <a:r>
              <a:rPr lang="nl-NL" i="0" baseline="0" dirty="0"/>
              <a:t>op een beleidsbepalende vergadering </a:t>
            </a:r>
            <a:r>
              <a:rPr lang="nl-NL" baseline="0" dirty="0"/>
              <a:t>moeten worden goedgekeurd </a:t>
            </a:r>
            <a:r>
              <a:rPr lang="nl-NL" baseline="0" dirty="0">
                <a:sym typeface="Wingdings" panose="05000000000000000000" pitchFamily="2" charset="2"/>
              </a:rPr>
              <a:t> </a:t>
            </a:r>
            <a:r>
              <a:rPr lang="nl-NL" baseline="0" dirty="0" err="1" smtClean="0"/>
              <a:t>Accountable</a:t>
            </a:r>
            <a:r>
              <a:rPr lang="nl-NL" baseline="0" dirty="0" smtClean="0"/>
              <a:t> </a:t>
            </a:r>
            <a:r>
              <a:rPr lang="nl-NL" baseline="0" dirty="0"/>
              <a:t>= </a:t>
            </a:r>
            <a:r>
              <a:rPr lang="nl-NL" i="0" baseline="0" dirty="0"/>
              <a:t>de </a:t>
            </a:r>
            <a:r>
              <a:rPr lang="nl-NL" i="0" baseline="0" dirty="0">
                <a:solidFill>
                  <a:srgbClr val="FF9933"/>
                </a:solidFill>
              </a:rPr>
              <a:t>voorzitter van die </a:t>
            </a:r>
            <a:r>
              <a:rPr lang="nl-NL" i="0" baseline="0" dirty="0" smtClean="0">
                <a:solidFill>
                  <a:srgbClr val="FF9933"/>
                </a:solidFill>
              </a:rPr>
              <a:t>vergadering of diens adjunct: een stafmedewerker. </a:t>
            </a:r>
          </a:p>
          <a:p>
            <a:pPr marL="171450" indent="-171450">
              <a:buFontTx/>
              <a:buChar char="-"/>
            </a:pPr>
            <a:r>
              <a:rPr lang="nl-NL" i="0" baseline="0" dirty="0" smtClean="0"/>
              <a:t>Voor </a:t>
            </a:r>
            <a:r>
              <a:rPr lang="nl-NL" i="0" baseline="0" dirty="0"/>
              <a:t>personeelsprojecten </a:t>
            </a:r>
            <a:r>
              <a:rPr lang="nl-NL" i="0" baseline="0" dirty="0">
                <a:sym typeface="Wingdings" panose="05000000000000000000" pitchFamily="2" charset="2"/>
              </a:rPr>
              <a:t></a:t>
            </a:r>
            <a:r>
              <a:rPr lang="nl-NL" baseline="0" dirty="0"/>
              <a:t> </a:t>
            </a:r>
            <a:r>
              <a:rPr lang="nl-NL" baseline="0" dirty="0" err="1" smtClean="0"/>
              <a:t>Accountable</a:t>
            </a:r>
            <a:r>
              <a:rPr lang="nl-NL" baseline="0" dirty="0" smtClean="0"/>
              <a:t> </a:t>
            </a:r>
            <a:r>
              <a:rPr lang="nl-NL" baseline="0" dirty="0"/>
              <a:t>= </a:t>
            </a:r>
            <a:r>
              <a:rPr lang="nl-NL" i="0" baseline="0" dirty="0"/>
              <a:t>de verantwoordelijke</a:t>
            </a:r>
          </a:p>
          <a:p>
            <a:pPr marL="0" indent="0">
              <a:buFontTx/>
              <a:buNone/>
            </a:pPr>
            <a:endParaRPr lang="nl-NL" baseline="0" dirty="0"/>
          </a:p>
          <a:p>
            <a:pPr marL="0" indent="0">
              <a:buFontTx/>
              <a:buNone/>
            </a:pPr>
            <a:r>
              <a:rPr lang="nl-NL" b="1" baseline="0" dirty="0" err="1" smtClean="0"/>
              <a:t>Responsible</a:t>
            </a:r>
            <a:r>
              <a:rPr lang="nl-NL" b="1" baseline="0" dirty="0" smtClean="0"/>
              <a:t> (R): </a:t>
            </a:r>
            <a:r>
              <a:rPr lang="nl-NL" b="0" baseline="0" dirty="0"/>
              <a:t>Hij/zij </a:t>
            </a:r>
            <a:r>
              <a:rPr lang="nl-NL" baseline="0" dirty="0"/>
              <a:t>is verantwoordelijk voor de uitvoering van het project. Hij/zij </a:t>
            </a:r>
            <a:r>
              <a:rPr lang="nl-NL" baseline="0" dirty="0" smtClean="0"/>
              <a:t>leidt het project en volgt </a:t>
            </a:r>
            <a:r>
              <a:rPr lang="nl-NL" baseline="0" dirty="0"/>
              <a:t>de uitvoerders op, verzamelt informatie en informeert de </a:t>
            </a:r>
            <a:r>
              <a:rPr lang="nl-NL" baseline="0" smtClean="0"/>
              <a:t>accountable. </a:t>
            </a:r>
            <a:r>
              <a:rPr lang="nl-NL" baseline="0" dirty="0"/>
              <a:t>Hij/zij moet inzicht hebben in het project.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Dit is altijd één persoon </a:t>
            </a:r>
          </a:p>
          <a:p>
            <a:pPr marL="171450" indent="-171450">
              <a:buFontTx/>
              <a:buChar char="-"/>
            </a:pPr>
            <a:endParaRPr lang="nl-NL" baseline="0" dirty="0"/>
          </a:p>
          <a:p>
            <a:pPr marL="0" indent="0">
              <a:buFontTx/>
              <a:buNone/>
            </a:pPr>
            <a:r>
              <a:rPr lang="nl-NL" b="1" baseline="0" dirty="0" smtClean="0"/>
              <a:t>Support (S): </a:t>
            </a:r>
            <a:r>
              <a:rPr lang="nl-NL" b="0" baseline="0" dirty="0"/>
              <a:t>Het </a:t>
            </a:r>
            <a:r>
              <a:rPr lang="nl-NL" baseline="0" dirty="0"/>
              <a:t>groepje vrijwilligers/personeelsleden die </a:t>
            </a:r>
            <a:r>
              <a:rPr lang="nl-NL" baseline="0" dirty="0" smtClean="0"/>
              <a:t>zich (als projectteam) </a:t>
            </a:r>
            <a:r>
              <a:rPr lang="nl-NL" baseline="0" dirty="0"/>
              <a:t>achter het project zetten, over de voortgang waken en taken onder elkaar verdelen </a:t>
            </a:r>
            <a:r>
              <a:rPr lang="nl-NL" baseline="0" dirty="0" smtClean="0"/>
              <a:t>en uit te voeren. </a:t>
            </a:r>
            <a:endParaRPr lang="nl-NL" baseline="0" dirty="0"/>
          </a:p>
          <a:p>
            <a:pPr marL="0" indent="0">
              <a:buFontTx/>
              <a:buNone/>
            </a:pPr>
            <a:endParaRPr lang="nl-NL" baseline="0" dirty="0"/>
          </a:p>
          <a:p>
            <a:pPr marL="0" indent="0">
              <a:buFontTx/>
              <a:buNone/>
            </a:pPr>
            <a:r>
              <a:rPr lang="nl-NL" b="1" baseline="0" dirty="0" err="1" smtClean="0"/>
              <a:t>Consulted</a:t>
            </a:r>
            <a:r>
              <a:rPr lang="nl-NL" b="1" baseline="0" dirty="0" smtClean="0"/>
              <a:t> (C)</a:t>
            </a:r>
            <a:r>
              <a:rPr lang="nl-NL" b="0" baseline="0" dirty="0" smtClean="0"/>
              <a:t>: </a:t>
            </a:r>
            <a:r>
              <a:rPr lang="nl-NL" b="0" baseline="0" dirty="0"/>
              <a:t>Personen </a:t>
            </a:r>
            <a:r>
              <a:rPr lang="nl-NL" baseline="0" dirty="0"/>
              <a:t>of diensten die impact zullen ondervinden van het project. Zij worden door de </a:t>
            </a:r>
            <a:r>
              <a:rPr lang="nl-NL" baseline="0" dirty="0" err="1" smtClean="0"/>
              <a:t>Responsible</a:t>
            </a:r>
            <a:r>
              <a:rPr lang="nl-NL" baseline="0" dirty="0" smtClean="0"/>
              <a:t> </a:t>
            </a:r>
            <a:r>
              <a:rPr lang="nl-NL" baseline="0" dirty="0"/>
              <a:t>gehoord over wat voor hen belangrijk is en wat zij nodig hebben. </a:t>
            </a:r>
            <a:endParaRPr lang="nl-NL" baseline="0" dirty="0" smtClean="0"/>
          </a:p>
          <a:p>
            <a:pPr marL="0" indent="0">
              <a:buFontTx/>
              <a:buNone/>
            </a:pPr>
            <a:endParaRPr lang="nl-NL" baseline="0" dirty="0" smtClean="0"/>
          </a:p>
          <a:p>
            <a:pPr marL="0" indent="0">
              <a:buFontTx/>
              <a:buNone/>
            </a:pPr>
            <a:r>
              <a:rPr lang="nl-NL" b="1" baseline="0" dirty="0" err="1" smtClean="0"/>
              <a:t>Informed</a:t>
            </a:r>
            <a:r>
              <a:rPr lang="nl-NL" baseline="0" dirty="0" smtClean="0"/>
              <a:t> </a:t>
            </a:r>
            <a:r>
              <a:rPr lang="nl-NL" b="1" baseline="0" dirty="0" smtClean="0"/>
              <a:t>(I)</a:t>
            </a:r>
            <a:r>
              <a:rPr lang="nl-NL" baseline="0" dirty="0" smtClean="0"/>
              <a:t>: Personen die je op de hoogte moet houden tijdens het verloop van je project </a:t>
            </a:r>
            <a:endParaRPr lang="nl-NL" baseline="0" dirty="0"/>
          </a:p>
          <a:p>
            <a:pPr marL="0" indent="0">
              <a:buFontTx/>
              <a:buNone/>
            </a:pPr>
            <a:endParaRPr lang="nl-NL" baseline="0" dirty="0"/>
          </a:p>
          <a:p>
            <a:pPr marL="0" indent="0">
              <a:buFontTx/>
              <a:buNone/>
            </a:pPr>
            <a:r>
              <a:rPr lang="nl-NL" b="1" baseline="0" dirty="0"/>
              <a:t>Doelpubliek: </a:t>
            </a:r>
            <a:r>
              <a:rPr lang="nl-NL" b="0" baseline="0" dirty="0"/>
              <a:t>Personen</a:t>
            </a:r>
            <a:r>
              <a:rPr lang="nl-NL" baseline="0" dirty="0"/>
              <a:t> of diensten die je rechtstreeks of onrechtstreeks wil bereiken, helpen, ondersteunen of beïnvloeden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8090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b="1" baseline="0" dirty="0"/>
              <a:t>Kostenplaatje </a:t>
            </a:r>
            <a:r>
              <a:rPr lang="nl-NL" b="0" baseline="0" dirty="0"/>
              <a:t>(een ruwe schatting is in deze fase voldoende)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/>
              <a:t>Hoeveel middelen heb je ongeveer nodig?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Budget: Maximum? En minimum</a:t>
            </a:r>
            <a:endParaRPr lang="nl-NL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/>
              <a:t>Op welke begroting hoort dit project? </a:t>
            </a:r>
            <a:r>
              <a:rPr lang="nl-NL" i="1" baseline="0" dirty="0"/>
              <a:t>Tip: Gebruik de begrotingslijn van de verantwoordelijke ploeg of dienst, in plaats van die van de uitvoerders.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/>
              <a:t>Moet er iemand een opleiding voor volgen?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i="1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baseline="0" dirty="0"/>
              <a:t>Tijd van diensten en vrijwilligers </a:t>
            </a:r>
            <a:endParaRPr lang="nl-NL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/>
              <a:t>Hoeveel tijd van hoeveel mensen (vrijwilligers en personeel) denk je nodig te hebben?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6870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b="1" baseline="0" dirty="0"/>
              <a:t>Tijdlijn</a:t>
            </a:r>
            <a:r>
              <a:rPr lang="nl-NL" baseline="0" dirty="0"/>
              <a:t> </a:t>
            </a:r>
            <a:endParaRPr lang="nl-NL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i="1" baseline="0" dirty="0" smtClean="0"/>
              <a:t>In de volgende slide kan je uitgebreider je ‘stappen’ en </a:t>
            </a:r>
            <a:r>
              <a:rPr lang="nl-NL" i="1" baseline="0" smtClean="0"/>
              <a:t>taakverdeling uitschrijven </a:t>
            </a:r>
            <a:r>
              <a:rPr lang="nl-NL" i="1" baseline="0" dirty="0" smtClean="0"/>
              <a:t>indien je dat wenst </a:t>
            </a:r>
            <a:endParaRPr lang="nl-NL" i="1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/>
              <a:t>Wanneer wil je starten met je project?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/>
              <a:t>Wanneer hoop je het project af te hebben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/>
              <a:t>Welke stappen zal je daarvoor moeten zetten? </a:t>
            </a:r>
            <a:br>
              <a:rPr lang="nl-NL" baseline="0" dirty="0"/>
            </a:br>
            <a:r>
              <a:rPr lang="nl-NL" baseline="0" dirty="0">
                <a:sym typeface="Wingdings" pitchFamily="2" charset="2"/>
              </a:rPr>
              <a:t> </a:t>
            </a:r>
            <a:r>
              <a:rPr lang="nl-NL" baseline="0" dirty="0"/>
              <a:t>Neem de verbondskalender er eens bij: moet je rekening houden met bepaalde vergaderingen of evenementen?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i="1" baseline="0" dirty="0"/>
              <a:t>(In het </a:t>
            </a:r>
            <a:r>
              <a:rPr lang="nl-NL" i="1" baseline="0" dirty="0" err="1"/>
              <a:t>SmartArt</a:t>
            </a:r>
            <a:r>
              <a:rPr lang="nl-NL" i="1" baseline="0" dirty="0"/>
              <a:t> kader kan je tussenstappen toevoegen of verwijderen door op de plus of min te klikken)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6729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b="0" baseline="0" dirty="0"/>
              <a:t>(Optioneel) </a:t>
            </a:r>
            <a:r>
              <a:rPr lang="nl-NL" b="1" baseline="0" dirty="0"/>
              <a:t>Tijdlijn</a:t>
            </a:r>
            <a:r>
              <a:rPr lang="nl-NL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aseline="0" dirty="0"/>
              <a:t>Hier kan je al wat stappen uitwerken als je dat wil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5270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brengt je concept op een beleidsbepalende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vergadering</a:t>
            </a:r>
            <a:r>
              <a:rPr lang="nl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vraagt toestemming om dit concept te mogen uitvoeren.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 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 in wat daar uit kwam.</a:t>
            </a:r>
          </a:p>
          <a:p>
            <a:pPr marL="0" indent="0">
              <a:buFontTx/>
              <a:buNone/>
            </a:pPr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Je kreeg </a:t>
            </a:r>
            <a:r>
              <a:rPr lang="nl-B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ofwel goedkeuring ofwel een afkeuring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Bij goedkeuring? (Niet standaard): Waren er </a:t>
            </a:r>
            <a:r>
              <a:rPr lang="nl-B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bijkomende voorwaarden en/of afspraken 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waar je rekening mee moet houden in de voorbereidingsfase? </a:t>
            </a:r>
            <a:endParaRPr lang="nl-NL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4FED-4991-4B7E-999D-3179F2131E31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953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863" y="-304800"/>
            <a:ext cx="325913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5257800" cy="1524000"/>
          </a:xfrm>
        </p:spPr>
        <p:txBody>
          <a:bodyPr/>
          <a:lstStyle>
            <a:lvl1pPr algn="l"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altLang="nl-BE" noProof="0"/>
              <a:t>Klik om de stijl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181600"/>
            <a:ext cx="7543800" cy="13716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altLang="nl-BE" noProof="0"/>
              <a:t>Klik om de ondertitelstijl van het model te bewerken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5B55A-4CA0-455A-A370-ABE52AC31E1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81652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D882D-BB96-43C9-AB44-87865A87B5ED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3335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60535-8067-4A03-ABB1-A5E666E2092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4044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6D4D-46A2-43A8-9C7B-2C1D2E358B94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31021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2687-DB45-45BC-8778-63F820CFF99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32716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3CC91-0469-4B98-A98D-9ED7E9C1DB34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3593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D13C7-EB9E-46B7-8EB4-E81EA29F842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396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F4DF1-D47D-40B2-89DF-0A73B0FA224E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49105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15E4B-6B99-4388-99CF-4E9E7C0A79D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4044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89610-1E07-4068-88D8-2DD37630738A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78876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0"/>
            <a:ext cx="10572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van de modeltekst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690C4E-333B-4AEA-BE7C-CAAACC8E4583}" type="slidenum">
              <a:rPr lang="nl-NL" altLang="nl-BE"/>
              <a:pPr/>
              <a:t>‹nr.›</a:t>
            </a:fld>
            <a:endParaRPr lang="nl-NL" altLang="nl-BE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98266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48D2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48D26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3.png"/><Relationship Id="rId4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BE" altLang="nl-BE" dirty="0"/>
              <a:t>&lt;Naam project&gt;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altLang="nl-BE" dirty="0"/>
              <a:t>1. Concept “klaar voor voorbereiding”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0"/>
            <a:ext cx="1295400" cy="89535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09650"/>
            <a:ext cx="9249087" cy="584835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0550" y="762000"/>
            <a:ext cx="9334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8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1. Idee definiëren 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177D5AD-C938-524C-AC7F-FA74B86EA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10267"/>
              </p:ext>
            </p:extLst>
          </p:nvPr>
        </p:nvGraphicFramePr>
        <p:xfrm>
          <a:off x="333235" y="1752600"/>
          <a:ext cx="7772400" cy="3596948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1296042">
                  <a:extLst>
                    <a:ext uri="{9D8B030D-6E8A-4147-A177-3AD203B41FA5}">
                      <a16:colId xmlns:a16="http://schemas.microsoft.com/office/drawing/2014/main" val="2647365423"/>
                    </a:ext>
                  </a:extLst>
                </a:gridCol>
                <a:gridCol w="6476358">
                  <a:extLst>
                    <a:ext uri="{9D8B030D-6E8A-4147-A177-3AD203B41FA5}">
                      <a16:colId xmlns:a16="http://schemas.microsoft.com/office/drawing/2014/main" val="1347460611"/>
                    </a:ext>
                  </a:extLst>
                </a:gridCol>
              </a:tblGrid>
              <a:tr h="1722907"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Doel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&lt;Typ hier het doel van je project</a:t>
                      </a:r>
                      <a:r>
                        <a:rPr lang="nl-BE" dirty="0" smtClean="0"/>
                        <a:t>&gt;</a:t>
                      </a:r>
                    </a:p>
                    <a:p>
                      <a:endParaRPr lang="nl-BE" dirty="0" smtClean="0"/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497690"/>
                  </a:ext>
                </a:extLst>
              </a:tr>
              <a:tr h="1874041"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Belang</a:t>
                      </a:r>
                      <a:r>
                        <a:rPr lang="nl-BE" dirty="0" smtClean="0"/>
                        <a:t> 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&lt;Typ hier waarom het van belang is&gt;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6945890"/>
                  </a:ext>
                </a:extLst>
              </a:tr>
            </a:tbl>
          </a:graphicData>
        </a:graphic>
      </p:graphicFrame>
      <p:pic>
        <p:nvPicPr>
          <p:cNvPr id="8" name="Graphic 7" descr="Gloeilamp en tandwiel">
            <a:extLst>
              <a:ext uri="{FF2B5EF4-FFF2-40B4-BE49-F238E27FC236}">
                <a16:creationId xmlns:a16="http://schemas.microsoft.com/office/drawing/2014/main" id="{D698D718-68E1-AA46-B720-35F544F132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149" y="4143403"/>
            <a:ext cx="914400" cy="914400"/>
          </a:xfrm>
          <a:prstGeom prst="rect">
            <a:avLst/>
          </a:prstGeom>
        </p:spPr>
      </p:pic>
      <p:grpSp>
        <p:nvGrpSpPr>
          <p:cNvPr id="11" name="Graphic 9" descr="Roos">
            <a:extLst>
              <a:ext uri="{FF2B5EF4-FFF2-40B4-BE49-F238E27FC236}">
                <a16:creationId xmlns:a16="http://schemas.microsoft.com/office/drawing/2014/main" id="{2188D85A-9C02-BA4B-BDBA-38EFAD3438BE}"/>
              </a:ext>
            </a:extLst>
          </p:cNvPr>
          <p:cNvGrpSpPr/>
          <p:nvPr/>
        </p:nvGrpSpPr>
        <p:grpSpPr>
          <a:xfrm>
            <a:off x="558298" y="2200303"/>
            <a:ext cx="914400" cy="914400"/>
            <a:chOff x="592454" y="2228851"/>
            <a:chExt cx="914400" cy="914400"/>
          </a:xfrm>
        </p:grpSpPr>
        <p:sp>
          <p:nvSpPr>
            <p:cNvPr id="12" name="Vrije vorm 11">
              <a:extLst>
                <a:ext uri="{FF2B5EF4-FFF2-40B4-BE49-F238E27FC236}">
                  <a16:creationId xmlns:a16="http://schemas.microsoft.com/office/drawing/2014/main" id="{A8826153-ADED-3C42-A1F7-3D747EBB7F0F}"/>
                </a:ext>
              </a:extLst>
            </p:cNvPr>
            <p:cNvSpPr/>
            <p:nvPr/>
          </p:nvSpPr>
          <p:spPr>
            <a:xfrm>
              <a:off x="939164" y="2309813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  <p:sp>
          <p:nvSpPr>
            <p:cNvPr id="13" name="Vrije vorm 12">
              <a:extLst>
                <a:ext uri="{FF2B5EF4-FFF2-40B4-BE49-F238E27FC236}">
                  <a16:creationId xmlns:a16="http://schemas.microsoft.com/office/drawing/2014/main" id="{84AD9263-A095-164D-AC74-01B7F6AFB1F2}"/>
                </a:ext>
              </a:extLst>
            </p:cNvPr>
            <p:cNvSpPr/>
            <p:nvPr/>
          </p:nvSpPr>
          <p:spPr>
            <a:xfrm>
              <a:off x="673416" y="2338388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  <p:sp>
          <p:nvSpPr>
            <p:cNvPr id="14" name="Vrije vorm 13">
              <a:extLst>
                <a:ext uri="{FF2B5EF4-FFF2-40B4-BE49-F238E27FC236}">
                  <a16:creationId xmlns:a16="http://schemas.microsoft.com/office/drawing/2014/main" id="{F01D0D62-E24F-5D43-A33B-76EBAE7078C9}"/>
                </a:ext>
              </a:extLst>
            </p:cNvPr>
            <p:cNvSpPr/>
            <p:nvPr/>
          </p:nvSpPr>
          <p:spPr>
            <a:xfrm>
              <a:off x="806766" y="2471738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</p:grpSp>
    </p:spTree>
    <p:extLst>
      <p:ext uri="{BB962C8B-B14F-4D97-AF65-F5344CB8AC3E}">
        <p14:creationId xmlns:p14="http://schemas.microsoft.com/office/powerpoint/2010/main" val="116087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2247"/>
            <a:ext cx="7772400" cy="1143000"/>
          </a:xfrm>
        </p:spPr>
        <p:txBody>
          <a:bodyPr/>
          <a:lstStyle/>
          <a:p>
            <a:r>
              <a:rPr lang="nl-BE" altLang="nl-BE" dirty="0"/>
              <a:t>2. Idee afbakenen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62807"/>
              </p:ext>
            </p:extLst>
          </p:nvPr>
        </p:nvGraphicFramePr>
        <p:xfrm>
          <a:off x="1038497" y="1705247"/>
          <a:ext cx="7067006" cy="42668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33503">
                  <a:extLst>
                    <a:ext uri="{9D8B030D-6E8A-4147-A177-3AD203B41FA5}">
                      <a16:colId xmlns:a16="http://schemas.microsoft.com/office/drawing/2014/main" val="2205058645"/>
                    </a:ext>
                  </a:extLst>
                </a:gridCol>
                <a:gridCol w="3533503">
                  <a:extLst>
                    <a:ext uri="{9D8B030D-6E8A-4147-A177-3AD203B41FA5}">
                      <a16:colId xmlns:a16="http://schemas.microsoft.com/office/drawing/2014/main" val="1032390513"/>
                    </a:ext>
                  </a:extLst>
                </a:gridCol>
              </a:tblGrid>
              <a:tr h="474099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Wat/wie</a:t>
                      </a:r>
                      <a:r>
                        <a:rPr lang="nl-BE" baseline="0" dirty="0"/>
                        <a:t> wel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Wat/wie niet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86941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9056785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296099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422238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18295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8840740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418578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4580044"/>
                  </a:ext>
                </a:extLst>
              </a:tr>
              <a:tr h="47409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4039126"/>
                  </a:ext>
                </a:extLst>
              </a:tr>
            </a:tbl>
          </a:graphicData>
        </a:graphic>
      </p:graphicFrame>
      <p:pic>
        <p:nvPicPr>
          <p:cNvPr id="5" name="Graphic 4" descr="Filter">
            <a:extLst>
              <a:ext uri="{FF2B5EF4-FFF2-40B4-BE49-F238E27FC236}">
                <a16:creationId xmlns:a16="http://schemas.microsoft.com/office/drawing/2014/main" id="{6D4C6205-CE8E-9642-AE71-3592F31E3E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1144" y="7244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1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3. Betrokkenen</a:t>
            </a: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00095"/>
              </p:ext>
            </p:extLst>
          </p:nvPr>
        </p:nvGraphicFramePr>
        <p:xfrm>
          <a:off x="762000" y="1653632"/>
          <a:ext cx="7620000" cy="50557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614945415"/>
                    </a:ext>
                  </a:extLst>
                </a:gridCol>
                <a:gridCol w="4838700">
                  <a:extLst>
                    <a:ext uri="{9D8B030D-6E8A-4147-A177-3AD203B41FA5}">
                      <a16:colId xmlns:a16="http://schemas.microsoft.com/office/drawing/2014/main" val="1576979974"/>
                    </a:ext>
                  </a:extLst>
                </a:gridCol>
              </a:tblGrid>
              <a:tr h="575218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baseline="0" dirty="0"/>
                        <a:t>Functie en naam</a:t>
                      </a:r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0917338"/>
                  </a:ext>
                </a:extLst>
              </a:tr>
              <a:tr h="601888">
                <a:tc>
                  <a:txBody>
                    <a:bodyPr/>
                    <a:lstStyle/>
                    <a:p>
                      <a:r>
                        <a:rPr lang="nl-BE" b="1" dirty="0" smtClean="0"/>
                        <a:t>Beleidsvergadering</a:t>
                      </a:r>
                      <a:endParaRPr lang="nl-B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285130"/>
                  </a:ext>
                </a:extLst>
              </a:tr>
              <a:tr h="601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b="1" dirty="0" err="1" smtClean="0"/>
                        <a:t>Accountable</a:t>
                      </a:r>
                      <a:endParaRPr lang="nl-BE" b="1" dirty="0"/>
                    </a:p>
                    <a:p>
                      <a:endParaRPr lang="nl-B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4986783"/>
                  </a:ext>
                </a:extLst>
              </a:tr>
              <a:tr h="601888">
                <a:tc>
                  <a:txBody>
                    <a:bodyPr/>
                    <a:lstStyle/>
                    <a:p>
                      <a:r>
                        <a:rPr lang="nl-BE" b="1" dirty="0" err="1" smtClean="0"/>
                        <a:t>Responsible</a:t>
                      </a:r>
                      <a:endParaRPr lang="nl-B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6909755"/>
                  </a:ext>
                </a:extLst>
              </a:tr>
              <a:tr h="601888">
                <a:tc>
                  <a:txBody>
                    <a:bodyPr/>
                    <a:lstStyle/>
                    <a:p>
                      <a:r>
                        <a:rPr lang="nl-BE" b="1" dirty="0" smtClean="0"/>
                        <a:t>Support</a:t>
                      </a:r>
                      <a:endParaRPr lang="nl-B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793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b="1" dirty="0" err="1" smtClean="0"/>
                        <a:t>Consulted</a:t>
                      </a:r>
                      <a:endParaRPr lang="nl-B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014161"/>
                  </a:ext>
                </a:extLst>
              </a:tr>
              <a:tr h="601888">
                <a:tc>
                  <a:txBody>
                    <a:bodyPr/>
                    <a:lstStyle/>
                    <a:p>
                      <a:r>
                        <a:rPr lang="nl-BE" b="1" dirty="0" err="1" smtClean="0"/>
                        <a:t>Informed</a:t>
                      </a:r>
                      <a:r>
                        <a:rPr lang="nl-BE" b="1" dirty="0" smtClean="0"/>
                        <a:t> </a:t>
                      </a:r>
                      <a:endParaRPr lang="nl-B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349729"/>
                  </a:ext>
                </a:extLst>
              </a:tr>
              <a:tr h="601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b="1" dirty="0" smtClean="0"/>
                        <a:t>Doelpubliek </a:t>
                      </a:r>
                    </a:p>
                    <a:p>
                      <a:endParaRPr lang="nl-B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261456"/>
                  </a:ext>
                </a:extLst>
              </a:tr>
            </a:tbl>
          </a:graphicData>
        </a:graphic>
      </p:graphicFrame>
      <p:pic>
        <p:nvPicPr>
          <p:cNvPr id="5" name="Graphic 4" descr="Brainstormgroep">
            <a:extLst>
              <a:ext uri="{FF2B5EF4-FFF2-40B4-BE49-F238E27FC236}">
                <a16:creationId xmlns:a16="http://schemas.microsoft.com/office/drawing/2014/main" id="{612376FA-EA03-E94D-80D4-E2A724798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0650" y="567782"/>
            <a:ext cx="10858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8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4. Middelen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AE5E07A4-D532-2746-B128-A8300D7C6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27557"/>
              </p:ext>
            </p:extLst>
          </p:nvPr>
        </p:nvGraphicFramePr>
        <p:xfrm>
          <a:off x="266700" y="2281818"/>
          <a:ext cx="8058150" cy="274193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4038986814"/>
                    </a:ext>
                  </a:extLst>
                </a:gridCol>
                <a:gridCol w="6419850">
                  <a:extLst>
                    <a:ext uri="{9D8B030D-6E8A-4147-A177-3AD203B41FA5}">
                      <a16:colId xmlns:a16="http://schemas.microsoft.com/office/drawing/2014/main" val="1492705986"/>
                    </a:ext>
                  </a:extLst>
                </a:gridCol>
              </a:tblGrid>
              <a:tr h="1370965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730821"/>
                  </a:ext>
                </a:extLst>
              </a:tr>
              <a:tr h="1370965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&lt;Typ hier&gt;</a:t>
                      </a:r>
                    </a:p>
                    <a:p>
                      <a:endParaRPr lang="nl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740021"/>
                  </a:ext>
                </a:extLst>
              </a:tr>
            </a:tbl>
          </a:graphicData>
        </a:graphic>
      </p:graphicFrame>
      <p:pic>
        <p:nvPicPr>
          <p:cNvPr id="4" name="Afbeelding 3">
            <a:extLst>
              <a:ext uri="{FF2B5EF4-FFF2-40B4-BE49-F238E27FC236}">
                <a16:creationId xmlns:a16="http://schemas.microsoft.com/office/drawing/2014/main" id="{F42EA3C7-1795-AC45-8401-284F98C9E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03" y="2382036"/>
            <a:ext cx="1289797" cy="1289797"/>
          </a:xfrm>
          <a:prstGeom prst="rect">
            <a:avLst/>
          </a:prstGeom>
          <a:noFill/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D081190-15E9-844A-A497-FD3D7E97BA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76" y="3975998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2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5. Tijdsplanning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362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nl-BE" altLang="nl-BE" dirty="0"/>
              <a:t> </a:t>
            </a:r>
            <a:endParaRPr lang="nl-NL" altLang="nl-BE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50CE99E2-BE00-854D-A66F-55F18DD9FC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393329"/>
              </p:ext>
            </p:extLst>
          </p:nvPr>
        </p:nvGraphicFramePr>
        <p:xfrm>
          <a:off x="285750" y="1162051"/>
          <a:ext cx="8277225" cy="482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Graphic 11" descr="Agenda">
            <a:extLst>
              <a:ext uri="{FF2B5EF4-FFF2-40B4-BE49-F238E27FC236}">
                <a16:creationId xmlns:a16="http://schemas.microsoft.com/office/drawing/2014/main" id="{F5280899-00B8-0544-B706-092FB1554F2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2054" y="740149"/>
            <a:ext cx="1095375" cy="109537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D9ACC13-ECF4-334F-9B7F-94AE95BB0CDA}"/>
              </a:ext>
            </a:extLst>
          </p:cNvPr>
          <p:cNvSpPr txBox="1"/>
          <p:nvPr/>
        </p:nvSpPr>
        <p:spPr>
          <a:xfrm>
            <a:off x="1112054" y="5105401"/>
            <a:ext cx="674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&lt;extra opmerkingen&gt;</a:t>
            </a:r>
          </a:p>
        </p:txBody>
      </p:sp>
    </p:spTree>
    <p:extLst>
      <p:ext uri="{BB962C8B-B14F-4D97-AF65-F5344CB8AC3E}">
        <p14:creationId xmlns:p14="http://schemas.microsoft.com/office/powerpoint/2010/main" val="79365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>5. Tijdsplanning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362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nl-BE" altLang="nl-BE" dirty="0"/>
              <a:t> </a:t>
            </a:r>
            <a:endParaRPr lang="nl-NL" altLang="nl-BE" dirty="0"/>
          </a:p>
        </p:txBody>
      </p:sp>
      <p:pic>
        <p:nvPicPr>
          <p:cNvPr id="12" name="Graphic 11" descr="Agenda">
            <a:extLst>
              <a:ext uri="{FF2B5EF4-FFF2-40B4-BE49-F238E27FC236}">
                <a16:creationId xmlns:a16="http://schemas.microsoft.com/office/drawing/2014/main" id="{F5280899-00B8-0544-B706-092FB1554F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2054" y="740149"/>
            <a:ext cx="1095375" cy="1095375"/>
          </a:xfrm>
          <a:prstGeom prst="rect">
            <a:avLst/>
          </a:prstGeom>
        </p:spPr>
      </p:pic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E90D9DE9-2B7D-8A48-BFE1-05AE66A02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42615"/>
              </p:ext>
            </p:extLst>
          </p:nvPr>
        </p:nvGraphicFramePr>
        <p:xfrm>
          <a:off x="1258957" y="2112616"/>
          <a:ext cx="6546573" cy="21003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2115">
                  <a:extLst>
                    <a:ext uri="{9D8B030D-6E8A-4147-A177-3AD203B41FA5}">
                      <a16:colId xmlns:a16="http://schemas.microsoft.com/office/drawing/2014/main" val="1824958488"/>
                    </a:ext>
                  </a:extLst>
                </a:gridCol>
                <a:gridCol w="3397589">
                  <a:extLst>
                    <a:ext uri="{9D8B030D-6E8A-4147-A177-3AD203B41FA5}">
                      <a16:colId xmlns:a16="http://schemas.microsoft.com/office/drawing/2014/main" val="3695684701"/>
                    </a:ext>
                  </a:extLst>
                </a:gridCol>
                <a:gridCol w="1546869">
                  <a:extLst>
                    <a:ext uri="{9D8B030D-6E8A-4147-A177-3AD203B41FA5}">
                      <a16:colId xmlns:a16="http://schemas.microsoft.com/office/drawing/2014/main" val="1946343601"/>
                    </a:ext>
                  </a:extLst>
                </a:gridCol>
              </a:tblGrid>
              <a:tr h="377070">
                <a:tc>
                  <a:txBody>
                    <a:bodyPr/>
                    <a:lstStyle/>
                    <a:p>
                      <a:r>
                        <a:rPr lang="nl-B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Inhoud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546766"/>
                  </a:ext>
                </a:extLst>
              </a:tr>
              <a:tr h="531810">
                <a:tc>
                  <a:txBody>
                    <a:bodyPr/>
                    <a:lstStyle/>
                    <a:p>
                      <a:r>
                        <a:rPr lang="nl-BE" dirty="0"/>
                        <a:t>&lt;Wanneer&gt;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&lt;Wat moet er gebeuren&gt;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&lt;Wie&gt;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177926"/>
                  </a:ext>
                </a:extLst>
              </a:tr>
              <a:tr h="437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&lt;Wanneer&gt;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&lt;Wat moet er gebeuren&gt;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&lt;Wie&gt;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0791"/>
                  </a:ext>
                </a:extLst>
              </a:tr>
              <a:tr h="37707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974327"/>
                  </a:ext>
                </a:extLst>
              </a:tr>
              <a:tr h="37707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279345"/>
                  </a:ext>
                </a:extLst>
              </a:tr>
            </a:tbl>
          </a:graphicData>
        </a:graphic>
      </p:graphicFrame>
      <p:pic>
        <p:nvPicPr>
          <p:cNvPr id="4" name="Graphic 3" descr="Gebruiker">
            <a:extLst>
              <a:ext uri="{FF2B5EF4-FFF2-40B4-BE49-F238E27FC236}">
                <a16:creationId xmlns:a16="http://schemas.microsoft.com/office/drawing/2014/main" id="{51B0BBA4-1D45-4746-BFCE-66A4F8A200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71252" y="2121777"/>
            <a:ext cx="352287" cy="35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9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/>
              <a:t/>
            </a:r>
            <a:br>
              <a:rPr lang="nl-BE" altLang="nl-BE" dirty="0"/>
            </a:br>
            <a:r>
              <a:rPr lang="nl-BE" altLang="nl-BE" dirty="0"/>
              <a:t>“Klaar voor voorbereiding?” </a:t>
            </a:r>
            <a:br>
              <a:rPr lang="nl-BE" altLang="nl-BE" dirty="0"/>
            </a:br>
            <a:endParaRPr lang="nl-BE" alt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63043"/>
              </p:ext>
            </p:extLst>
          </p:nvPr>
        </p:nvGraphicFramePr>
        <p:xfrm>
          <a:off x="685800" y="1736255"/>
          <a:ext cx="7207624" cy="14329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0650">
                  <a:extLst>
                    <a:ext uri="{9D8B030D-6E8A-4147-A177-3AD203B41FA5}">
                      <a16:colId xmlns:a16="http://schemas.microsoft.com/office/drawing/2014/main" val="2795152693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789042475"/>
                    </a:ext>
                  </a:extLst>
                </a:gridCol>
                <a:gridCol w="2559424">
                  <a:extLst>
                    <a:ext uri="{9D8B030D-6E8A-4147-A177-3AD203B41FA5}">
                      <a16:colId xmlns:a16="http://schemas.microsoft.com/office/drawing/2014/main" val="1311147710"/>
                    </a:ext>
                  </a:extLst>
                </a:gridCol>
              </a:tblGrid>
              <a:tr h="47765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Vergadering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Datum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419222"/>
                  </a:ext>
                </a:extLst>
              </a:tr>
              <a:tr h="47765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&lt;goedgekeurd op&gt;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&lt;goedgekeurd op&gt;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1818368"/>
                  </a:ext>
                </a:extLst>
              </a:tr>
              <a:tr h="47765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&lt;stopgezet op&gt;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&lt;stopgezet op&gt;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454534"/>
                  </a:ext>
                </a:extLst>
              </a:tr>
            </a:tbl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E988E2A0-92B8-C04A-939B-E310E3FA1328}"/>
              </a:ext>
            </a:extLst>
          </p:cNvPr>
          <p:cNvSpPr txBox="1"/>
          <p:nvPr/>
        </p:nvSpPr>
        <p:spPr>
          <a:xfrm>
            <a:off x="1442505" y="3926531"/>
            <a:ext cx="664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&lt;Bijkomende voorwaarden en/of afspraken?&gt;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&lt;Bijkomende voorwaarden en/of afspraken?&gt;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&lt;Bijkomende voorwaarden en/of afspraken?&gt;</a:t>
            </a:r>
          </a:p>
          <a:p>
            <a:endParaRPr lang="nl-B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dirty="0"/>
          </a:p>
        </p:txBody>
      </p:sp>
      <p:pic>
        <p:nvPicPr>
          <p:cNvPr id="13" name="Graphic 12" descr="Vinkje">
            <a:extLst>
              <a:ext uri="{FF2B5EF4-FFF2-40B4-BE49-F238E27FC236}">
                <a16:creationId xmlns:a16="http://schemas.microsoft.com/office/drawing/2014/main" id="{3B876D59-1D50-F443-B276-CA66D05911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812" y="3926531"/>
            <a:ext cx="738664" cy="738664"/>
          </a:xfrm>
          <a:prstGeom prst="rect">
            <a:avLst/>
          </a:prstGeom>
        </p:spPr>
      </p:pic>
      <p:sp>
        <p:nvSpPr>
          <p:cNvPr id="16" name="Graphic 14" descr="Verbodsbord">
            <a:extLst>
              <a:ext uri="{FF2B5EF4-FFF2-40B4-BE49-F238E27FC236}">
                <a16:creationId xmlns:a16="http://schemas.microsoft.com/office/drawing/2014/main" id="{5B4686CF-6275-FA4B-ACDF-4B1C95A9B033}"/>
              </a:ext>
            </a:extLst>
          </p:cNvPr>
          <p:cNvSpPr/>
          <p:nvPr/>
        </p:nvSpPr>
        <p:spPr>
          <a:xfrm>
            <a:off x="1096746" y="2824051"/>
            <a:ext cx="345759" cy="345759"/>
          </a:xfrm>
          <a:custGeom>
            <a:avLst/>
            <a:gdLst>
              <a:gd name="connsiteX0" fmla="*/ 172880 w 345759"/>
              <a:gd name="connsiteY0" fmla="*/ 0 h 345759"/>
              <a:gd name="connsiteX1" fmla="*/ 0 w 345759"/>
              <a:gd name="connsiteY1" fmla="*/ 172880 h 345759"/>
              <a:gd name="connsiteX2" fmla="*/ 172880 w 345759"/>
              <a:gd name="connsiteY2" fmla="*/ 345760 h 345759"/>
              <a:gd name="connsiteX3" fmla="*/ 345760 w 345759"/>
              <a:gd name="connsiteY3" fmla="*/ 172880 h 345759"/>
              <a:gd name="connsiteX4" fmla="*/ 172880 w 345759"/>
              <a:gd name="connsiteY4" fmla="*/ 0 h 345759"/>
              <a:gd name="connsiteX5" fmla="*/ 54594 w 345759"/>
              <a:gd name="connsiteY5" fmla="*/ 172880 h 345759"/>
              <a:gd name="connsiteX6" fmla="*/ 72337 w 345759"/>
              <a:gd name="connsiteY6" fmla="*/ 111007 h 345759"/>
              <a:gd name="connsiteX7" fmla="*/ 235208 w 345759"/>
              <a:gd name="connsiteY7" fmla="*/ 273878 h 345759"/>
              <a:gd name="connsiteX8" fmla="*/ 172880 w 345759"/>
              <a:gd name="connsiteY8" fmla="*/ 291166 h 345759"/>
              <a:gd name="connsiteX9" fmla="*/ 54594 w 345759"/>
              <a:gd name="connsiteY9" fmla="*/ 172880 h 345759"/>
              <a:gd name="connsiteX10" fmla="*/ 273423 w 345759"/>
              <a:gd name="connsiteY10" fmla="*/ 234753 h 345759"/>
              <a:gd name="connsiteX11" fmla="*/ 111007 w 345759"/>
              <a:gd name="connsiteY11" fmla="*/ 72337 h 345759"/>
              <a:gd name="connsiteX12" fmla="*/ 172880 w 345759"/>
              <a:gd name="connsiteY12" fmla="*/ 54594 h 345759"/>
              <a:gd name="connsiteX13" fmla="*/ 291166 w 345759"/>
              <a:gd name="connsiteY13" fmla="*/ 172880 h 345759"/>
              <a:gd name="connsiteX14" fmla="*/ 273423 w 345759"/>
              <a:gd name="connsiteY14" fmla="*/ 234753 h 34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759" h="345759">
                <a:moveTo>
                  <a:pt x="172880" y="0"/>
                </a:moveTo>
                <a:cubicBezTo>
                  <a:pt x="77341" y="0"/>
                  <a:pt x="0" y="77341"/>
                  <a:pt x="0" y="172880"/>
                </a:cubicBezTo>
                <a:cubicBezTo>
                  <a:pt x="0" y="268419"/>
                  <a:pt x="77341" y="345760"/>
                  <a:pt x="172880" y="345760"/>
                </a:cubicBezTo>
                <a:cubicBezTo>
                  <a:pt x="268419" y="345760"/>
                  <a:pt x="345760" y="268419"/>
                  <a:pt x="345760" y="172880"/>
                </a:cubicBezTo>
                <a:cubicBezTo>
                  <a:pt x="345760" y="77341"/>
                  <a:pt x="268419" y="0"/>
                  <a:pt x="172880" y="0"/>
                </a:cubicBezTo>
                <a:close/>
                <a:moveTo>
                  <a:pt x="54594" y="172880"/>
                </a:moveTo>
                <a:cubicBezTo>
                  <a:pt x="54594" y="150132"/>
                  <a:pt x="60963" y="128750"/>
                  <a:pt x="72337" y="111007"/>
                </a:cubicBezTo>
                <a:lnTo>
                  <a:pt x="235208" y="273878"/>
                </a:lnTo>
                <a:cubicBezTo>
                  <a:pt x="217010" y="284797"/>
                  <a:pt x="195627" y="291166"/>
                  <a:pt x="172880" y="291166"/>
                </a:cubicBezTo>
                <a:cubicBezTo>
                  <a:pt x="107822" y="291166"/>
                  <a:pt x="54594" y="237937"/>
                  <a:pt x="54594" y="172880"/>
                </a:cubicBezTo>
                <a:close/>
                <a:moveTo>
                  <a:pt x="273423" y="234753"/>
                </a:moveTo>
                <a:lnTo>
                  <a:pt x="111007" y="72337"/>
                </a:lnTo>
                <a:cubicBezTo>
                  <a:pt x="128750" y="60963"/>
                  <a:pt x="150132" y="54594"/>
                  <a:pt x="172880" y="54594"/>
                </a:cubicBezTo>
                <a:cubicBezTo>
                  <a:pt x="237937" y="54594"/>
                  <a:pt x="291166" y="107822"/>
                  <a:pt x="291166" y="172880"/>
                </a:cubicBezTo>
                <a:cubicBezTo>
                  <a:pt x="291166" y="195627"/>
                  <a:pt x="284797" y="217010"/>
                  <a:pt x="273423" y="234753"/>
                </a:cubicBezTo>
                <a:close/>
              </a:path>
            </a:pathLst>
          </a:custGeom>
          <a:solidFill>
            <a:srgbClr val="000000"/>
          </a:solidFill>
          <a:ln w="4465" cap="flat">
            <a:noFill/>
            <a:prstDash val="solid"/>
            <a:miter/>
          </a:ln>
        </p:spPr>
        <p:txBody>
          <a:bodyPr rtlCol="0" anchor="ctr"/>
          <a:lstStyle/>
          <a:p>
            <a:endParaRPr lang="nl-BE"/>
          </a:p>
        </p:txBody>
      </p:sp>
      <p:sp>
        <p:nvSpPr>
          <p:cNvPr id="17" name="Graphic 6" descr="Vinkje">
            <a:extLst>
              <a:ext uri="{FF2B5EF4-FFF2-40B4-BE49-F238E27FC236}">
                <a16:creationId xmlns:a16="http://schemas.microsoft.com/office/drawing/2014/main" id="{DEA5676D-2450-CA4C-BB1E-1BC0D837FDAB}"/>
              </a:ext>
            </a:extLst>
          </p:cNvPr>
          <p:cNvSpPr/>
          <p:nvPr/>
        </p:nvSpPr>
        <p:spPr>
          <a:xfrm>
            <a:off x="1080436" y="2314037"/>
            <a:ext cx="406080" cy="285223"/>
          </a:xfrm>
          <a:custGeom>
            <a:avLst/>
            <a:gdLst>
              <a:gd name="connsiteX0" fmla="*/ 370483 w 406080"/>
              <a:gd name="connsiteY0" fmla="*/ 0 h 285223"/>
              <a:gd name="connsiteX1" fmla="*/ 145468 w 406080"/>
              <a:gd name="connsiteY1" fmla="*/ 212709 h 285223"/>
              <a:gd name="connsiteX2" fmla="*/ 37356 w 406080"/>
              <a:gd name="connsiteY2" fmla="*/ 101960 h 285223"/>
              <a:gd name="connsiteX3" fmla="*/ 0 w 406080"/>
              <a:gd name="connsiteY3" fmla="*/ 137558 h 285223"/>
              <a:gd name="connsiteX4" fmla="*/ 143710 w 406080"/>
              <a:gd name="connsiteY4" fmla="*/ 285223 h 285223"/>
              <a:gd name="connsiteX5" fmla="*/ 181506 w 406080"/>
              <a:gd name="connsiteY5" fmla="*/ 250065 h 285223"/>
              <a:gd name="connsiteX6" fmla="*/ 406081 w 406080"/>
              <a:gd name="connsiteY6" fmla="*/ 36916 h 28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080" h="285223">
                <a:moveTo>
                  <a:pt x="370483" y="0"/>
                </a:moveTo>
                <a:lnTo>
                  <a:pt x="145468" y="212709"/>
                </a:lnTo>
                <a:lnTo>
                  <a:pt x="37356" y="101960"/>
                </a:lnTo>
                <a:lnTo>
                  <a:pt x="0" y="137558"/>
                </a:lnTo>
                <a:lnTo>
                  <a:pt x="143710" y="285223"/>
                </a:lnTo>
                <a:lnTo>
                  <a:pt x="181506" y="250065"/>
                </a:lnTo>
                <a:lnTo>
                  <a:pt x="406081" y="36916"/>
                </a:lnTo>
                <a:close/>
              </a:path>
            </a:pathLst>
          </a:custGeom>
          <a:solidFill>
            <a:srgbClr val="000000"/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22308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748D26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CC5AC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Scouts en Gidsen Vlaanderen 4-3</Template>
  <TotalTime>1347</TotalTime>
  <Words>1119</Words>
  <Application>Microsoft Office PowerPoint</Application>
  <PresentationFormat>Diavoorstelling (4:3)</PresentationFormat>
  <Paragraphs>142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Kantoorthema</vt:lpstr>
      <vt:lpstr>&lt;Naam project&gt;</vt:lpstr>
      <vt:lpstr>PowerPoint-presentatie</vt:lpstr>
      <vt:lpstr>1. Idee definiëren </vt:lpstr>
      <vt:lpstr>2. Idee afbakenen</vt:lpstr>
      <vt:lpstr>3. Betrokkenen</vt:lpstr>
      <vt:lpstr>4. Middelen</vt:lpstr>
      <vt:lpstr>5. Tijdsplanning</vt:lpstr>
      <vt:lpstr>5. Tijdsplanning</vt:lpstr>
      <vt:lpstr> “Klaar voor voorbereiding?”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Projectfiche in vier delen</dc:title>
  <dc:creator>Eva Braet</dc:creator>
  <cp:lastModifiedBy>Tinus Van Langendonck</cp:lastModifiedBy>
  <cp:revision>83</cp:revision>
  <dcterms:created xsi:type="dcterms:W3CDTF">2020-02-12T14:16:53Z</dcterms:created>
  <dcterms:modified xsi:type="dcterms:W3CDTF">2022-03-01T15:30:11Z</dcterms:modified>
</cp:coreProperties>
</file>