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57" r:id="rId4"/>
    <p:sldId id="272" r:id="rId5"/>
    <p:sldId id="260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600"/>
    <a:srgbClr val="748D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5424" autoAdjust="0"/>
  </p:normalViewPr>
  <p:slideViewPr>
    <p:cSldViewPr snapToGrid="0">
      <p:cViewPr varScale="1">
        <p:scale>
          <a:sx n="66" d="100"/>
          <a:sy n="66" d="100"/>
        </p:scale>
        <p:origin x="1915" y="53"/>
      </p:cViewPr>
      <p:guideLst/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51000-EED3-456E-9FCC-D00E9E51E755}" type="datetimeFigureOut">
              <a:rPr lang="nl-BE" smtClean="0"/>
              <a:t>3/01/2022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A4FED-4991-4B7E-999D-3179F2131E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00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jullie geleerd hebben tijdens en na het project is belangrijk voor toekomstige projecten. Documenteer hier grondig wat goed en minder goed ging tijdens jullie project.</a:t>
            </a:r>
            <a:endParaRPr lang="nl-B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549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>Hierbij</a:t>
            </a:r>
            <a:r>
              <a:rPr lang="nl-BE" baseline="0" dirty="0" smtClean="0"/>
              <a:t> nog eens een herinnering aan de flow die een project idealiter aflegt. Meer info vind je hierover in de _Handleiding projectwerking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i="1" baseline="0" dirty="0" smtClean="0"/>
              <a:t>Hieronder enkel het stukje over formele momenten die je project doorloopt: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Principiële goedkeuring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Eerst wordt je concept officieel goedgekeurd als ‘klaar voor voorbereiding’.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Praktische input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Ga tijdens de voorbereidingsfase (wanneer je je project al wat concreter aan het uitdenken bent) langs bij het MT (en/of bestuur) voor hun input rond de impact en middelen van je project. Doe dit voor je officiële goedkeuring van die voorbereiding.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MT doe je dat als het project veel personeelstijd vraagt.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het Bestuur als: het project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dit werkjaar zal overstijgen (lange termijn), niet alleen over de pedagogie zal gaan of over een bedrag van minstens €25.000 zal gaan.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Officiële goedkeuring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Nadat je je project grondig uitgedacht en voorbereid hebt, wordt je voorbereiding officieel goedgekeurd als ‘klaar voor uitvoering’.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Terugkoppeling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Nadat je project uitgevoerd is, is het aangewezen om daarover ook nog eens terug te koppelen en je project te evalueren.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112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BE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(Resultaat)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het project geslaagd? Heb je bereikt wat je wilde bereiken? Wat vind je van het resultaat? Is er een vervolgproject nodig?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je aan de timing kunnen houden? Is alles op tijd klaar geraakt?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je aan je begroting kunnen houden? Had het minder kunnen kosten?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08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i="1" dirty="0"/>
              <a:t>Deze dia kan je eindeloos dupliceren en gebruiken als je te weinig plaats hebt. Als je hem niet nodig hebt, kan je hem gewoon verwijderen.</a:t>
            </a:r>
            <a:endParaRPr lang="nl-NL" i="1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nl-NL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05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BE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(Hoe verliep de projectflow?) 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projectwerking: heeft deze projectwerking je geholpen? Kan dit beter?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liep er (bijna) mis? Hoe kwam dat? ? Hoe kunnen we dat voorkomen in de toekomst?  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Voortgangscontrole: Is de opvolging tijdens de uitvoering van het project goed verlopen? 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Rolverdeling: Wist iedereen wat hij/zij moest doen? En was iedereen competent of had iedereen voldoende middelen om die taak uit te voeren? 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666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BE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</a:t>
            </a:r>
            <a:r>
              <a:rPr lang="nl-BE" sz="1200" b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(Samenwerking en dynamiek binnen de groep)</a:t>
            </a:r>
            <a:r>
              <a:rPr lang="nl-BE" sz="1200" b="0" baseline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200" b="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was de dynamiek in de projectgroep? En de samenwerking met alle betrokkenen?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771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09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BE" dirty="0"/>
              <a:t>Als je dat nog niet deed: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BE" dirty="0"/>
              <a:t>Plan een eindpunt en daarbij horende terugkoppeling naar alle betrokkenen (niet de doelgroep).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BE" dirty="0"/>
              <a:t>Waarderen van iedereen die betrokken is bij het project.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4FED-4991-4B7E-999D-3179F2131E3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5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-304800"/>
            <a:ext cx="32591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429000"/>
            <a:ext cx="5257800" cy="1524000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BE" noProof="0"/>
              <a:t>Klik om de stijl te bewerken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7543800" cy="1371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BE" noProof="0"/>
              <a:t>Klik om de ondertitelstijl van het model te bewerken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B55A-4CA0-455A-A370-ABE52AC31E15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165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D882D-BB96-43C9-AB44-87865A87B5ED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33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0535-8067-4A03-ABB1-A5E666E20925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4044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6D4D-46A2-43A8-9C7B-2C1D2E358B94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1021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2687-DB45-45BC-8778-63F820CFF995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3271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3CC91-0469-4B98-A98D-9ED7E9C1DB34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8359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D13C7-EB9E-46B7-8EB4-E81EA29F8422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3964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F4DF1-D47D-40B2-89DF-0A73B0FA224E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910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15E4B-6B99-4388-99CF-4E9E7C0A79D0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044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89610-1E07-4068-88D8-2DD37630738A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8876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0"/>
            <a:ext cx="105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690C4E-333B-4AEA-BE7C-CAAACC8E4583}" type="slidenum">
              <a:rPr lang="nl-NL" altLang="nl-BE"/>
              <a:pPr/>
              <a:t>‹nr.›</a:t>
            </a:fld>
            <a:endParaRPr lang="nl-NL" altLang="nl-BE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9826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48D2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48D26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gif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16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BE" altLang="nl-BE" dirty="0"/>
              <a:t>&lt;</a:t>
            </a:r>
            <a:r>
              <a:rPr lang="nl-BE" altLang="nl-BE"/>
              <a:t>Naam project&gt;</a:t>
            </a:r>
            <a:endParaRPr lang="nl-BE" altLang="nl-B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altLang="nl-BE" dirty="0"/>
              <a:t>3. Evaluatie </a:t>
            </a:r>
            <a:r>
              <a:rPr lang="nl-BE" altLang="nl-BE"/>
              <a:t>“klaar”</a:t>
            </a:r>
            <a:endParaRPr lang="nl-BE" alt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5350"/>
            <a:ext cx="9401175" cy="5962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0"/>
            <a:ext cx="1295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1. Product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BC692C1-04EA-5E4F-80FB-833CF05AC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66793"/>
              </p:ext>
            </p:extLst>
          </p:nvPr>
        </p:nvGraphicFramePr>
        <p:xfrm>
          <a:off x="861351" y="1752600"/>
          <a:ext cx="6984957" cy="3248446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926394722"/>
                    </a:ext>
                  </a:extLst>
                </a:gridCol>
                <a:gridCol w="5168997">
                  <a:extLst>
                    <a:ext uri="{9D8B030D-6E8A-4147-A177-3AD203B41FA5}">
                      <a16:colId xmlns:a16="http://schemas.microsoft.com/office/drawing/2014/main" val="3502790091"/>
                    </a:ext>
                  </a:extLst>
                </a:gridCol>
              </a:tblGrid>
              <a:tr h="205972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&lt;Bespreek hier je eindresultaat&gt;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43926"/>
                  </a:ext>
                </a:extLst>
              </a:tr>
              <a:tr h="774311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&lt;Bespreek hier de timing en het budget&gt;</a:t>
                      </a:r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72847"/>
                  </a:ext>
                </a:extLst>
              </a:tr>
            </a:tbl>
          </a:graphicData>
        </a:graphic>
      </p:graphicFrame>
      <p:pic>
        <p:nvPicPr>
          <p:cNvPr id="8" name="Graphic 7" descr="Presentatie met cirkeldiagram">
            <a:extLst>
              <a:ext uri="{FF2B5EF4-FFF2-40B4-BE49-F238E27FC236}">
                <a16:creationId xmlns:a16="http://schemas.microsoft.com/office/drawing/2014/main" id="{25AA62C8-DBC1-8B46-91FD-03888E436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26894" y="1842035"/>
            <a:ext cx="567771" cy="567771"/>
          </a:xfrm>
          <a:prstGeom prst="rect">
            <a:avLst/>
          </a:prstGeom>
        </p:spPr>
      </p:pic>
      <p:pic>
        <p:nvPicPr>
          <p:cNvPr id="10" name="Graphic 9" descr="Stopwatch">
            <a:extLst>
              <a:ext uri="{FF2B5EF4-FFF2-40B4-BE49-F238E27FC236}">
                <a16:creationId xmlns:a16="http://schemas.microsoft.com/office/drawing/2014/main" id="{9E1F25DA-EA71-DE47-A613-476595B485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6902" y="4022401"/>
            <a:ext cx="567771" cy="567771"/>
          </a:xfrm>
          <a:prstGeom prst="rect">
            <a:avLst/>
          </a:prstGeom>
        </p:spPr>
      </p:pic>
      <p:pic>
        <p:nvPicPr>
          <p:cNvPr id="16" name="Graphic 15" descr="Geld">
            <a:extLst>
              <a:ext uri="{FF2B5EF4-FFF2-40B4-BE49-F238E27FC236}">
                <a16:creationId xmlns:a16="http://schemas.microsoft.com/office/drawing/2014/main" id="{8A109A02-0853-9048-872C-CA87BF7F69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82391" y="3994012"/>
            <a:ext cx="624548" cy="624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(Extra ruimte)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altLang="nl-BE" sz="2000" dirty="0"/>
              <a:t>&lt;typ hier&gt;</a:t>
            </a:r>
          </a:p>
        </p:txBody>
      </p:sp>
      <p:pic>
        <p:nvPicPr>
          <p:cNvPr id="7" name="Graphic 6" descr="Papier">
            <a:extLst>
              <a:ext uri="{FF2B5EF4-FFF2-40B4-BE49-F238E27FC236}">
                <a16:creationId xmlns:a16="http://schemas.microsoft.com/office/drawing/2014/main" id="{92A5A311-672B-B843-B69A-CC104E11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70991" y="76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2. Procedure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4C8FB78-CCC9-9E45-9813-8C462DC36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84093"/>
              </p:ext>
            </p:extLst>
          </p:nvPr>
        </p:nvGraphicFramePr>
        <p:xfrm>
          <a:off x="999638" y="1752600"/>
          <a:ext cx="6904497" cy="4384728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927730">
                  <a:extLst>
                    <a:ext uri="{9D8B030D-6E8A-4147-A177-3AD203B41FA5}">
                      <a16:colId xmlns:a16="http://schemas.microsoft.com/office/drawing/2014/main" val="1802423734"/>
                    </a:ext>
                  </a:extLst>
                </a:gridCol>
                <a:gridCol w="4976767">
                  <a:extLst>
                    <a:ext uri="{9D8B030D-6E8A-4147-A177-3AD203B41FA5}">
                      <a16:colId xmlns:a16="http://schemas.microsoft.com/office/drawing/2014/main" val="1629497019"/>
                    </a:ext>
                  </a:extLst>
                </a:gridCol>
              </a:tblGrid>
              <a:tr h="146157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&lt;Bespreek hier het verloop van de stappen/fases die je gezet hebt&gt;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98057"/>
                  </a:ext>
                </a:extLst>
              </a:tr>
              <a:tr h="146157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&lt;Bespreek hier het hoe de opvolging van van het project verliep&gt;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41805"/>
                  </a:ext>
                </a:extLst>
              </a:tr>
              <a:tr h="146157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&lt;Bespreek hier hoe de rol- en taakverdeling verliep…&gt;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24062"/>
                  </a:ext>
                </a:extLst>
              </a:tr>
            </a:tbl>
          </a:graphicData>
        </a:graphic>
      </p:graphicFrame>
      <p:pic>
        <p:nvPicPr>
          <p:cNvPr id="4" name="Graphic 3" descr="Proost">
            <a:extLst>
              <a:ext uri="{FF2B5EF4-FFF2-40B4-BE49-F238E27FC236}">
                <a16:creationId xmlns:a16="http://schemas.microsoft.com/office/drawing/2014/main" id="{694E68F8-2F87-BA4E-9368-54AFB0AAD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99690" y="4756830"/>
            <a:ext cx="624548" cy="624548"/>
          </a:xfrm>
          <a:prstGeom prst="rect">
            <a:avLst/>
          </a:prstGeom>
        </p:spPr>
      </p:pic>
      <p:pic>
        <p:nvPicPr>
          <p:cNvPr id="11" name="Graphic 10" descr="Cirkels met pijlen">
            <a:extLst>
              <a:ext uri="{FF2B5EF4-FFF2-40B4-BE49-F238E27FC236}">
                <a16:creationId xmlns:a16="http://schemas.microsoft.com/office/drawing/2014/main" id="{6BDBDDD2-1916-4D47-A69A-C193A9C546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37235" y="1752600"/>
            <a:ext cx="687003" cy="687003"/>
          </a:xfrm>
          <a:prstGeom prst="rect">
            <a:avLst/>
          </a:prstGeom>
        </p:spPr>
      </p:pic>
      <p:pic>
        <p:nvPicPr>
          <p:cNvPr id="13" name="Graphic 12" descr="Cirkel met pijl">
            <a:extLst>
              <a:ext uri="{FF2B5EF4-FFF2-40B4-BE49-F238E27FC236}">
                <a16:creationId xmlns:a16="http://schemas.microsoft.com/office/drawing/2014/main" id="{CD92FBBC-382A-5746-A190-FDEA71C43A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37235" y="3239101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3. Proces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42" y="1885191"/>
            <a:ext cx="7175715" cy="3823989"/>
          </a:xfrm>
        </p:spPr>
        <p:txBody>
          <a:bodyPr/>
          <a:lstStyle/>
          <a:p>
            <a:pPr marL="0" indent="0">
              <a:buNone/>
            </a:pPr>
            <a:r>
              <a:rPr lang="nl-BE" altLang="nl-BE" sz="1800" dirty="0"/>
              <a:t>&lt;Bespreek hier de dynamiek in de groep en samenwerking met betrokkenen&gt;</a:t>
            </a:r>
          </a:p>
          <a:p>
            <a:endParaRPr lang="nl-BE" altLang="nl-BE" dirty="0"/>
          </a:p>
          <a:p>
            <a:endParaRPr lang="nl-BE" altLang="nl-BE" dirty="0"/>
          </a:p>
        </p:txBody>
      </p:sp>
      <p:pic>
        <p:nvPicPr>
          <p:cNvPr id="9" name="Graphic 8" descr="Groepssucces">
            <a:extLst>
              <a:ext uri="{FF2B5EF4-FFF2-40B4-BE49-F238E27FC236}">
                <a16:creationId xmlns:a16="http://schemas.microsoft.com/office/drawing/2014/main" id="{1F3411F1-CE98-3D43-8AC9-B968EAD18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14288" y="742191"/>
            <a:ext cx="1134194" cy="11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2. Geleerde lessen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altLang="nl-BE" sz="2000" dirty="0"/>
              <a:t>&lt;Formuleer de drie voornaamste lessen die je uit dit project leerde&gt;</a:t>
            </a:r>
          </a:p>
          <a:p>
            <a:r>
              <a:rPr lang="nl-BE" altLang="nl-BE" sz="2000" dirty="0"/>
              <a:t>…</a:t>
            </a:r>
          </a:p>
          <a:p>
            <a:r>
              <a:rPr lang="nl-BE" altLang="nl-BE" sz="2000" dirty="0"/>
              <a:t>…</a:t>
            </a:r>
          </a:p>
        </p:txBody>
      </p:sp>
      <p:pic>
        <p:nvPicPr>
          <p:cNvPr id="3" name="Graphic 2" descr="Gloeilamp">
            <a:extLst>
              <a:ext uri="{FF2B5EF4-FFF2-40B4-BE49-F238E27FC236}">
                <a16:creationId xmlns:a16="http://schemas.microsoft.com/office/drawing/2014/main" id="{A8FEC1D7-406A-4746-9BD9-64EA6959F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6102" y="838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3. Terugkoppelen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218" y="1981200"/>
            <a:ext cx="564632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nl-BE" altLang="nl-BE" sz="2400" i="1" dirty="0">
                <a:solidFill>
                  <a:srgbClr val="748D26"/>
                </a:solidFill>
              </a:rPr>
              <a:t>Plan een eindpunt met bijhorend terugkoppelingsmoment en vier je succes!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9" y="3593392"/>
            <a:ext cx="4536672" cy="311896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6169D4D-E3BD-6E41-B8EB-485C9C71A28B}"/>
              </a:ext>
            </a:extLst>
          </p:cNvPr>
          <p:cNvSpPr txBox="1"/>
          <p:nvPr/>
        </p:nvSpPr>
        <p:spPr>
          <a:xfrm>
            <a:off x="2479729" y="2209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0" name="Graphic 9" descr="Champagneglazen">
            <a:extLst>
              <a:ext uri="{FF2B5EF4-FFF2-40B4-BE49-F238E27FC236}">
                <a16:creationId xmlns:a16="http://schemas.microsoft.com/office/drawing/2014/main" id="{2C2636D7-6237-2C45-8151-55BABA2AF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93479" y="2689823"/>
            <a:ext cx="465574" cy="465574"/>
          </a:xfrm>
          <a:prstGeom prst="rect">
            <a:avLst/>
          </a:prstGeom>
        </p:spPr>
      </p:pic>
      <p:pic>
        <p:nvPicPr>
          <p:cNvPr id="12" name="Graphic 11" descr="Hart">
            <a:extLst>
              <a:ext uri="{FF2B5EF4-FFF2-40B4-BE49-F238E27FC236}">
                <a16:creationId xmlns:a16="http://schemas.microsoft.com/office/drawing/2014/main" id="{F2EB639E-E62A-1D42-8352-E9980BC82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97643" y="3215712"/>
            <a:ext cx="426575" cy="426575"/>
          </a:xfrm>
          <a:prstGeom prst="rect">
            <a:avLst/>
          </a:prstGeom>
        </p:spPr>
      </p:pic>
      <p:pic>
        <p:nvPicPr>
          <p:cNvPr id="20" name="Graphic 19" descr="Champagneglazen">
            <a:extLst>
              <a:ext uri="{FF2B5EF4-FFF2-40B4-BE49-F238E27FC236}">
                <a16:creationId xmlns:a16="http://schemas.microsoft.com/office/drawing/2014/main" id="{6DAB69CF-4F10-934E-8E41-38757DF598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58306" y="838200"/>
            <a:ext cx="914400" cy="9144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465F4DD-34A6-B44C-9779-E4474BB3BE3E}"/>
              </a:ext>
            </a:extLst>
          </p:cNvPr>
          <p:cNvSpPr txBox="1"/>
          <p:nvPr/>
        </p:nvSpPr>
        <p:spPr>
          <a:xfrm>
            <a:off x="2593800" y="6325892"/>
            <a:ext cx="43085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100" b="1" i="1" dirty="0">
                <a:solidFill>
                  <a:srgbClr val="572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 vieren? Laat de diavoorstelling spelen!</a:t>
            </a:r>
          </a:p>
        </p:txBody>
      </p:sp>
    </p:spTree>
    <p:extLst>
      <p:ext uri="{BB962C8B-B14F-4D97-AF65-F5344CB8AC3E}">
        <p14:creationId xmlns:p14="http://schemas.microsoft.com/office/powerpoint/2010/main" val="6304426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748D2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BCC5A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Scouts en Gidsen Vlaanderen 4-3</Template>
  <TotalTime>1707</TotalTime>
  <Words>590</Words>
  <Application>Microsoft Office PowerPoint</Application>
  <PresentationFormat>Diavoorstelling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Verdana</vt:lpstr>
      <vt:lpstr>Kantoorthema</vt:lpstr>
      <vt:lpstr>&lt;Naam project&gt;</vt:lpstr>
      <vt:lpstr>PowerPoint-presentatie</vt:lpstr>
      <vt:lpstr>1. Product</vt:lpstr>
      <vt:lpstr>(Extra ruimte)</vt:lpstr>
      <vt:lpstr>2. Procedure</vt:lpstr>
      <vt:lpstr>3. Proces</vt:lpstr>
      <vt:lpstr>2. Geleerde lessen</vt:lpstr>
      <vt:lpstr>3. Terugkoppelen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Projectfiche in vier delen</dc:title>
  <dc:creator>Eva Braet</dc:creator>
  <cp:lastModifiedBy>Eva Braet</cp:lastModifiedBy>
  <cp:revision>24</cp:revision>
  <dcterms:created xsi:type="dcterms:W3CDTF">2020-02-12T14:16:53Z</dcterms:created>
  <dcterms:modified xsi:type="dcterms:W3CDTF">2022-01-03T15:15:13Z</dcterms:modified>
</cp:coreProperties>
</file>